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62" r:id="rId3"/>
    <p:sldId id="263" r:id="rId4"/>
    <p:sldId id="272" r:id="rId5"/>
    <p:sldId id="265" r:id="rId6"/>
    <p:sldId id="267" r:id="rId7"/>
    <p:sldId id="266" r:id="rId8"/>
    <p:sldId id="268" r:id="rId9"/>
    <p:sldId id="269" r:id="rId10"/>
    <p:sldId id="264" r:id="rId11"/>
    <p:sldId id="271" r:id="rId12"/>
    <p:sldId id="270" r:id="rId13"/>
    <p:sldId id="273" r:id="rId14"/>
    <p:sldId id="275" r:id="rId15"/>
    <p:sldId id="274" r:id="rId1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a:srgbClr val="FFFFFF"/>
    <a:srgbClr val="385723"/>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9" d="100"/>
          <a:sy n="89" d="100"/>
        </p:scale>
        <p:origin x="466" y="67"/>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bg>
      <p:bgRef idx="1001">
        <a:schemeClr val="bg1"/>
      </p:bgRef>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6C05B5-4B75-4880-BF85-B3F0AED25C08}"/>
              </a:ext>
            </a:extLst>
          </p:cNvPr>
          <p:cNvSpPr>
            <a:spLocks noGrp="1"/>
          </p:cNvSpPr>
          <p:nvPr>
            <p:ph type="ctrTitle" hasCustomPrompt="1"/>
          </p:nvPr>
        </p:nvSpPr>
        <p:spPr>
          <a:xfrm>
            <a:off x="1" y="1516362"/>
            <a:ext cx="6761608" cy="3892399"/>
          </a:xfrm>
          <a:prstGeom prst="rect">
            <a:avLst/>
          </a:prstGeom>
        </p:spPr>
        <p:txBody>
          <a:bodyPr anchor="ctr"/>
          <a:lstStyle>
            <a:lvl1pPr algn="ctr">
              <a:defRPr sz="4800" b="0">
                <a:latin typeface="源ノ角ゴシック JP Heavy" panose="020B0A00000000000000" pitchFamily="34" charset="-128"/>
                <a:ea typeface="源ノ角ゴシック JP Heavy" panose="020B0A00000000000000" pitchFamily="34" charset="-128"/>
              </a:defRPr>
            </a:lvl1pPr>
          </a:lstStyle>
          <a:p>
            <a:r>
              <a:rPr kumimoji="1" lang="ja-JP" altLang="en-US" dirty="0"/>
              <a:t>タイトル</a:t>
            </a:r>
          </a:p>
        </p:txBody>
      </p:sp>
      <p:sp>
        <p:nvSpPr>
          <p:cNvPr id="4" name="日付プレースホルダー 3">
            <a:extLst>
              <a:ext uri="{FF2B5EF4-FFF2-40B4-BE49-F238E27FC236}">
                <a16:creationId xmlns:a16="http://schemas.microsoft.com/office/drawing/2014/main" id="{5E46526A-5A85-47D3-B79D-77BB07EA1A91}"/>
              </a:ext>
            </a:extLst>
          </p:cNvPr>
          <p:cNvSpPr>
            <a:spLocks noGrp="1"/>
          </p:cNvSpPr>
          <p:nvPr>
            <p:ph type="dt" sz="half" idx="10"/>
          </p:nvPr>
        </p:nvSpPr>
        <p:spPr>
          <a:xfrm>
            <a:off x="87702" y="6380911"/>
            <a:ext cx="2743200" cy="365125"/>
          </a:xfrm>
          <a:prstGeom prst="rect">
            <a:avLst/>
          </a:prstGeom>
        </p:spPr>
        <p:txBody>
          <a:bodyPr/>
          <a:lstStyle>
            <a:lvl1pPr>
              <a:defRPr>
                <a:latin typeface="源ノ角ゴシック JP Light" panose="020B0300000000000000" pitchFamily="34" charset="-128"/>
                <a:ea typeface="源ノ角ゴシック JP Light" panose="020B0300000000000000" pitchFamily="34" charset="-128"/>
              </a:defRPr>
            </a:lvl1pPr>
          </a:lstStyle>
          <a:p>
            <a:endParaRPr lang="ja-JP" altLang="en-US" dirty="0"/>
          </a:p>
        </p:txBody>
      </p:sp>
      <p:sp>
        <p:nvSpPr>
          <p:cNvPr id="5" name="フッター プレースホルダー 4">
            <a:extLst>
              <a:ext uri="{FF2B5EF4-FFF2-40B4-BE49-F238E27FC236}">
                <a16:creationId xmlns:a16="http://schemas.microsoft.com/office/drawing/2014/main" id="{1CF1EB6B-5E90-47BE-89AC-B389037DCBAF}"/>
              </a:ext>
            </a:extLst>
          </p:cNvPr>
          <p:cNvSpPr>
            <a:spLocks noGrp="1"/>
          </p:cNvSpPr>
          <p:nvPr>
            <p:ph type="ftr" sz="quarter" idx="11"/>
          </p:nvPr>
        </p:nvSpPr>
        <p:spPr>
          <a:xfrm>
            <a:off x="7989498" y="6386901"/>
            <a:ext cx="4114800" cy="365125"/>
          </a:xfrm>
          <a:prstGeom prst="rect">
            <a:avLst/>
          </a:prstGeom>
        </p:spPr>
        <p:txBody>
          <a:bodyPr/>
          <a:lstStyle>
            <a:lvl1pPr>
              <a:defRPr>
                <a:latin typeface="源ノ角ゴシック JP Light" panose="020B0300000000000000" pitchFamily="34" charset="-128"/>
                <a:ea typeface="源ノ角ゴシック JP Light" panose="020B0300000000000000" pitchFamily="34" charset="-128"/>
              </a:defRPr>
            </a:lvl1pPr>
          </a:lstStyle>
          <a:p>
            <a:pPr algn="r"/>
            <a:r>
              <a:rPr lang="ja-JP" altLang="en-US"/>
              <a:t>大久保雄大　物理学セミナー</a:t>
            </a:r>
            <a:endParaRPr lang="ja-JP" altLang="en-US" dirty="0"/>
          </a:p>
        </p:txBody>
      </p:sp>
      <p:sp>
        <p:nvSpPr>
          <p:cNvPr id="6" name="スライド番号プレースホルダー 5">
            <a:extLst>
              <a:ext uri="{FF2B5EF4-FFF2-40B4-BE49-F238E27FC236}">
                <a16:creationId xmlns:a16="http://schemas.microsoft.com/office/drawing/2014/main" id="{5CDE14D4-A3DA-4DE3-8853-D4DCCB5FE402}"/>
              </a:ext>
            </a:extLst>
          </p:cNvPr>
          <p:cNvSpPr>
            <a:spLocks noGrp="1"/>
          </p:cNvSpPr>
          <p:nvPr>
            <p:ph type="sldNum" sz="quarter" idx="12"/>
          </p:nvPr>
        </p:nvSpPr>
        <p:spPr/>
        <p:txBody>
          <a:bodyPr/>
          <a:lstStyle/>
          <a:p>
            <a:fld id="{61879640-5F62-4E0A-A9C8-B40503558107}" type="slidenum">
              <a:rPr kumimoji="1" lang="ja-JP" altLang="en-US" smtClean="0"/>
              <a:t>‹#›</a:t>
            </a:fld>
            <a:endParaRPr kumimoji="1" lang="ja-JP" altLang="en-US"/>
          </a:p>
        </p:txBody>
      </p:sp>
      <p:grpSp>
        <p:nvGrpSpPr>
          <p:cNvPr id="10" name="グループ化 9">
            <a:extLst>
              <a:ext uri="{FF2B5EF4-FFF2-40B4-BE49-F238E27FC236}">
                <a16:creationId xmlns:a16="http://schemas.microsoft.com/office/drawing/2014/main" id="{63EB155A-3F04-46B0-807F-F30B3325C471}"/>
              </a:ext>
            </a:extLst>
          </p:cNvPr>
          <p:cNvGrpSpPr/>
          <p:nvPr userDrawn="1"/>
        </p:nvGrpSpPr>
        <p:grpSpPr>
          <a:xfrm>
            <a:off x="6761609" y="1253904"/>
            <a:ext cx="5176661" cy="4293161"/>
            <a:chOff x="6658092" y="1207860"/>
            <a:chExt cx="5176661" cy="4293161"/>
          </a:xfrm>
        </p:grpSpPr>
        <p:pic>
          <p:nvPicPr>
            <p:cNvPr id="9" name="図 8">
              <a:extLst>
                <a:ext uri="{FF2B5EF4-FFF2-40B4-BE49-F238E27FC236}">
                  <a16:creationId xmlns:a16="http://schemas.microsoft.com/office/drawing/2014/main" id="{90DCBF18-AFAD-4989-98E2-F793A98D104D}"/>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758" r="3758"/>
            <a:stretch/>
          </p:blipFill>
          <p:spPr>
            <a:xfrm>
              <a:off x="6658092" y="1207860"/>
              <a:ext cx="4804913" cy="4069433"/>
            </a:xfrm>
            <a:prstGeom prst="rect">
              <a:avLst/>
            </a:prstGeom>
          </p:spPr>
        </p:pic>
        <p:sp>
          <p:nvSpPr>
            <p:cNvPr id="7" name="四角形: 角を丸くする 6">
              <a:extLst>
                <a:ext uri="{FF2B5EF4-FFF2-40B4-BE49-F238E27FC236}">
                  <a16:creationId xmlns:a16="http://schemas.microsoft.com/office/drawing/2014/main" id="{ACBE9A75-755F-4534-9756-F3D3DD803A2F}"/>
                </a:ext>
              </a:extLst>
            </p:cNvPr>
            <p:cNvSpPr/>
            <p:nvPr userDrawn="1"/>
          </p:nvSpPr>
          <p:spPr>
            <a:xfrm>
              <a:off x="6720664" y="1332013"/>
              <a:ext cx="5114089" cy="4169008"/>
            </a:xfrm>
            <a:prstGeom prst="roundRect">
              <a:avLst>
                <a:gd name="adj" fmla="val 0"/>
              </a:avLst>
            </a:prstGeom>
            <a:no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65546794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C8C74E-F317-4248-9FD0-D75279B156BF}"/>
              </a:ext>
            </a:extLst>
          </p:cNvPr>
          <p:cNvSpPr>
            <a:spLocks noGrp="1"/>
          </p:cNvSpPr>
          <p:nvPr>
            <p:ph type="title"/>
          </p:nvPr>
        </p:nvSpPr>
        <p:spPr>
          <a:xfrm>
            <a:off x="475891" y="252981"/>
            <a:ext cx="10515600" cy="1325563"/>
          </a:xfrm>
          <a:prstGeom prst="rect">
            <a:avLst/>
          </a:prstGeom>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AC5B28E-6DF1-42DF-82EE-B6ECEDD8F1C5}"/>
              </a:ext>
            </a:extLst>
          </p:cNvPr>
          <p:cNvSpPr>
            <a:spLocks noGrp="1"/>
          </p:cNvSpPr>
          <p:nvPr>
            <p:ph type="body" orient="vert" idx="1"/>
          </p:nvPr>
        </p:nvSpPr>
        <p:spPr>
          <a:xfrm>
            <a:off x="838200" y="1825625"/>
            <a:ext cx="10515600" cy="4351338"/>
          </a:xfrm>
          <a:prstGeom prst="rect">
            <a:avLst/>
          </a:prstGeo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7B55A71-4EC2-4DA5-893C-45C383D86198}"/>
              </a:ext>
            </a:extLst>
          </p:cNvPr>
          <p:cNvSpPr>
            <a:spLocks noGrp="1"/>
          </p:cNvSpPr>
          <p:nvPr>
            <p:ph type="sldNum" sz="quarter" idx="12"/>
          </p:nvPr>
        </p:nvSpPr>
        <p:spPr/>
        <p:txBody>
          <a:bodyPr/>
          <a:lstStyle/>
          <a:p>
            <a:fld id="{61879640-5F62-4E0A-A9C8-B40503558107}" type="slidenum">
              <a:rPr kumimoji="1" lang="ja-JP" altLang="en-US" smtClean="0"/>
              <a:t>‹#›</a:t>
            </a:fld>
            <a:endParaRPr kumimoji="1" lang="ja-JP" altLang="en-US"/>
          </a:p>
        </p:txBody>
      </p:sp>
      <p:sp>
        <p:nvSpPr>
          <p:cNvPr id="8" name="四角形: 角を丸くする 7">
            <a:extLst>
              <a:ext uri="{FF2B5EF4-FFF2-40B4-BE49-F238E27FC236}">
                <a16:creationId xmlns:a16="http://schemas.microsoft.com/office/drawing/2014/main" id="{C4977296-EABB-42B2-A081-3D9A9472F64F}"/>
              </a:ext>
            </a:extLst>
          </p:cNvPr>
          <p:cNvSpPr/>
          <p:nvPr userDrawn="1"/>
        </p:nvSpPr>
        <p:spPr>
          <a:xfrm>
            <a:off x="474455" y="-8626"/>
            <a:ext cx="3122760" cy="681487"/>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2000" b="0" dirty="0">
              <a:latin typeface="凸版文久見出しゴシック Std EB" panose="020B0900000000000000" pitchFamily="34" charset="-128"/>
              <a:ea typeface="凸版文久見出しゴシック Std EB" panose="020B0900000000000000" pitchFamily="34" charset="-128"/>
            </a:endParaRPr>
          </a:p>
        </p:txBody>
      </p:sp>
    </p:spTree>
    <p:extLst>
      <p:ext uri="{BB962C8B-B14F-4D97-AF65-F5344CB8AC3E}">
        <p14:creationId xmlns:p14="http://schemas.microsoft.com/office/powerpoint/2010/main" val="877240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4CEDE51-18B5-48AE-A8BB-D2A450F37667}"/>
              </a:ext>
            </a:extLst>
          </p:cNvPr>
          <p:cNvSpPr>
            <a:spLocks noGrp="1"/>
          </p:cNvSpPr>
          <p:nvPr>
            <p:ph type="title" orient="vert"/>
          </p:nvPr>
        </p:nvSpPr>
        <p:spPr>
          <a:xfrm>
            <a:off x="8724900" y="365125"/>
            <a:ext cx="2628900" cy="5811838"/>
          </a:xfrm>
          <a:prstGeom prst="rect">
            <a:avLst/>
          </a:prstGeo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259C8B7-0701-417C-AAA0-0117131D9EBA}"/>
              </a:ext>
            </a:extLst>
          </p:cNvPr>
          <p:cNvSpPr>
            <a:spLocks noGrp="1"/>
          </p:cNvSpPr>
          <p:nvPr>
            <p:ph type="body" orient="vert" idx="1"/>
          </p:nvPr>
        </p:nvSpPr>
        <p:spPr>
          <a:xfrm>
            <a:off x="838200" y="365125"/>
            <a:ext cx="7734300" cy="5811838"/>
          </a:xfrm>
          <a:prstGeom prst="rect">
            <a:avLst/>
          </a:prstGeo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D8DB653-1444-4CEB-859A-57484E3657DD}"/>
              </a:ext>
            </a:extLst>
          </p:cNvPr>
          <p:cNvSpPr>
            <a:spLocks noGrp="1"/>
          </p:cNvSpPr>
          <p:nvPr>
            <p:ph type="sldNum" sz="quarter" idx="12"/>
          </p:nvPr>
        </p:nvSpPr>
        <p:spPr/>
        <p:txBody>
          <a:bodyPr/>
          <a:lstStyle/>
          <a:p>
            <a:fld id="{61879640-5F62-4E0A-A9C8-B40503558107}" type="slidenum">
              <a:rPr kumimoji="1" lang="ja-JP" altLang="en-US" smtClean="0"/>
              <a:t>‹#›</a:t>
            </a:fld>
            <a:endParaRPr kumimoji="1" lang="ja-JP" altLang="en-US"/>
          </a:p>
        </p:txBody>
      </p:sp>
      <p:sp>
        <p:nvSpPr>
          <p:cNvPr id="8" name="四角形: 角を丸くする 7">
            <a:extLst>
              <a:ext uri="{FF2B5EF4-FFF2-40B4-BE49-F238E27FC236}">
                <a16:creationId xmlns:a16="http://schemas.microsoft.com/office/drawing/2014/main" id="{B4E0EB55-62AD-4D46-97AD-3BD2157BF308}"/>
              </a:ext>
            </a:extLst>
          </p:cNvPr>
          <p:cNvSpPr/>
          <p:nvPr userDrawn="1"/>
        </p:nvSpPr>
        <p:spPr>
          <a:xfrm>
            <a:off x="474455" y="-8626"/>
            <a:ext cx="3122760" cy="681487"/>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2000" b="0" dirty="0">
              <a:latin typeface="凸版文久見出しゴシック Std EB" panose="020B0900000000000000" pitchFamily="34" charset="-128"/>
              <a:ea typeface="凸版文久見出しゴシック Std EB" panose="020B0900000000000000" pitchFamily="34" charset="-128"/>
            </a:endParaRPr>
          </a:p>
        </p:txBody>
      </p:sp>
    </p:spTree>
    <p:extLst>
      <p:ext uri="{BB962C8B-B14F-4D97-AF65-F5344CB8AC3E}">
        <p14:creationId xmlns:p14="http://schemas.microsoft.com/office/powerpoint/2010/main" val="1884326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019B726-4BE8-4E8D-9670-138370B4EB4A}"/>
              </a:ext>
            </a:extLst>
          </p:cNvPr>
          <p:cNvSpPr>
            <a:spLocks noGrp="1"/>
          </p:cNvSpPr>
          <p:nvPr>
            <p:ph idx="1"/>
          </p:nvPr>
        </p:nvSpPr>
        <p:spPr>
          <a:xfrm>
            <a:off x="674298" y="1253331"/>
            <a:ext cx="10515600" cy="435133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C9586BE6-59ED-4335-8C58-3BB52324009A}"/>
              </a:ext>
            </a:extLst>
          </p:cNvPr>
          <p:cNvSpPr>
            <a:spLocks noGrp="1"/>
          </p:cNvSpPr>
          <p:nvPr>
            <p:ph type="sldNum" sz="quarter" idx="12"/>
          </p:nvPr>
        </p:nvSpPr>
        <p:spPr/>
        <p:txBody>
          <a:bodyPr/>
          <a:lstStyle/>
          <a:p>
            <a:fld id="{61879640-5F62-4E0A-A9C8-B40503558107}" type="slidenum">
              <a:rPr kumimoji="1" lang="ja-JP" altLang="en-US" smtClean="0"/>
              <a:t>‹#›</a:t>
            </a:fld>
            <a:endParaRPr kumimoji="1" lang="ja-JP" altLang="en-US"/>
          </a:p>
        </p:txBody>
      </p:sp>
      <p:sp>
        <p:nvSpPr>
          <p:cNvPr id="9" name="四角形: 角を丸くする 8">
            <a:extLst>
              <a:ext uri="{FF2B5EF4-FFF2-40B4-BE49-F238E27FC236}">
                <a16:creationId xmlns:a16="http://schemas.microsoft.com/office/drawing/2014/main" id="{A32838A1-45A4-4B3B-805B-75DEE1D5CBD9}"/>
              </a:ext>
            </a:extLst>
          </p:cNvPr>
          <p:cNvSpPr/>
          <p:nvPr userDrawn="1"/>
        </p:nvSpPr>
        <p:spPr>
          <a:xfrm>
            <a:off x="474454" y="-8626"/>
            <a:ext cx="3648971" cy="681487"/>
          </a:xfrm>
          <a:prstGeom prst="roundRect">
            <a:avLst>
              <a:gd name="adj"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2000" b="0" dirty="0">
              <a:latin typeface="凸版文久見出しゴシック Std EB" panose="020B0900000000000000" pitchFamily="34" charset="-128"/>
              <a:ea typeface="凸版文久見出しゴシック Std EB" panose="020B0900000000000000" pitchFamily="34" charset="-128"/>
            </a:endParaRPr>
          </a:p>
        </p:txBody>
      </p:sp>
    </p:spTree>
    <p:extLst>
      <p:ext uri="{BB962C8B-B14F-4D97-AF65-F5344CB8AC3E}">
        <p14:creationId xmlns:p14="http://schemas.microsoft.com/office/powerpoint/2010/main" val="1444430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00EA48-5CF6-465D-B58A-9E517AEC09A4}"/>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40B2A98-42C0-4A93-BD5B-A18C3E4FBFD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6" name="スライド番号プレースホルダー 5">
            <a:extLst>
              <a:ext uri="{FF2B5EF4-FFF2-40B4-BE49-F238E27FC236}">
                <a16:creationId xmlns:a16="http://schemas.microsoft.com/office/drawing/2014/main" id="{7C73506F-60B5-42E1-9525-AC2335E7C97B}"/>
              </a:ext>
            </a:extLst>
          </p:cNvPr>
          <p:cNvSpPr>
            <a:spLocks noGrp="1"/>
          </p:cNvSpPr>
          <p:nvPr>
            <p:ph type="sldNum" sz="quarter" idx="12"/>
          </p:nvPr>
        </p:nvSpPr>
        <p:spPr/>
        <p:txBody>
          <a:bodyPr/>
          <a:lstStyle/>
          <a:p>
            <a:fld id="{61879640-5F62-4E0A-A9C8-B40503558107}" type="slidenum">
              <a:rPr kumimoji="1" lang="ja-JP" altLang="en-US" smtClean="0"/>
              <a:t>‹#›</a:t>
            </a:fld>
            <a:endParaRPr kumimoji="1" lang="ja-JP" altLang="en-US"/>
          </a:p>
        </p:txBody>
      </p:sp>
      <p:sp>
        <p:nvSpPr>
          <p:cNvPr id="10" name="四角形: 角を丸くする 9">
            <a:extLst>
              <a:ext uri="{FF2B5EF4-FFF2-40B4-BE49-F238E27FC236}">
                <a16:creationId xmlns:a16="http://schemas.microsoft.com/office/drawing/2014/main" id="{2D7FA907-E660-4351-AF52-A0AC98F87B13}"/>
              </a:ext>
            </a:extLst>
          </p:cNvPr>
          <p:cNvSpPr/>
          <p:nvPr userDrawn="1"/>
        </p:nvSpPr>
        <p:spPr>
          <a:xfrm>
            <a:off x="474454" y="-8626"/>
            <a:ext cx="3648971" cy="681487"/>
          </a:xfrm>
          <a:prstGeom prst="roundRect">
            <a:avLst>
              <a:gd name="adj"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2000" b="0" dirty="0">
              <a:latin typeface="凸版文久見出しゴシック Std EB" panose="020B0900000000000000" pitchFamily="34" charset="-128"/>
              <a:ea typeface="凸版文久見出しゴシック Std EB" panose="020B0900000000000000" pitchFamily="34" charset="-128"/>
            </a:endParaRPr>
          </a:p>
        </p:txBody>
      </p:sp>
    </p:spTree>
    <p:extLst>
      <p:ext uri="{BB962C8B-B14F-4D97-AF65-F5344CB8AC3E}">
        <p14:creationId xmlns:p14="http://schemas.microsoft.com/office/powerpoint/2010/main" val="4080222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BC6704-9048-4C7E-9FF2-988DD51D5209}"/>
              </a:ext>
            </a:extLst>
          </p:cNvPr>
          <p:cNvSpPr>
            <a:spLocks noGrp="1"/>
          </p:cNvSpPr>
          <p:nvPr>
            <p:ph type="title"/>
          </p:nvPr>
        </p:nvSpPr>
        <p:spPr>
          <a:xfrm>
            <a:off x="475891" y="252981"/>
            <a:ext cx="10515600" cy="1325563"/>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04046FC-8911-4CDA-8FD0-AAE4762039E0}"/>
              </a:ext>
            </a:extLst>
          </p:cNvPr>
          <p:cNvSpPr>
            <a:spLocks noGrp="1"/>
          </p:cNvSpPr>
          <p:nvPr>
            <p:ph sz="half" idx="1"/>
          </p:nvPr>
        </p:nvSpPr>
        <p:spPr>
          <a:xfrm>
            <a:off x="838200" y="1825625"/>
            <a:ext cx="5181600" cy="435133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76B773C-254E-4923-BAB7-CD34E425084F}"/>
              </a:ext>
            </a:extLst>
          </p:cNvPr>
          <p:cNvSpPr>
            <a:spLocks noGrp="1"/>
          </p:cNvSpPr>
          <p:nvPr>
            <p:ph sz="half" idx="2"/>
          </p:nvPr>
        </p:nvSpPr>
        <p:spPr>
          <a:xfrm>
            <a:off x="6172200" y="1825625"/>
            <a:ext cx="5181600" cy="435133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スライド番号プレースホルダー 6">
            <a:extLst>
              <a:ext uri="{FF2B5EF4-FFF2-40B4-BE49-F238E27FC236}">
                <a16:creationId xmlns:a16="http://schemas.microsoft.com/office/drawing/2014/main" id="{54C3A385-3538-4CFB-B986-113291B273F2}"/>
              </a:ext>
            </a:extLst>
          </p:cNvPr>
          <p:cNvSpPr>
            <a:spLocks noGrp="1"/>
          </p:cNvSpPr>
          <p:nvPr>
            <p:ph type="sldNum" sz="quarter" idx="12"/>
          </p:nvPr>
        </p:nvSpPr>
        <p:spPr/>
        <p:txBody>
          <a:bodyPr/>
          <a:lstStyle/>
          <a:p>
            <a:fld id="{61879640-5F62-4E0A-A9C8-B40503558107}" type="slidenum">
              <a:rPr kumimoji="1" lang="ja-JP" altLang="en-US" smtClean="0"/>
              <a:t>‹#›</a:t>
            </a:fld>
            <a:endParaRPr kumimoji="1" lang="ja-JP" altLang="en-US"/>
          </a:p>
        </p:txBody>
      </p:sp>
      <p:sp>
        <p:nvSpPr>
          <p:cNvPr id="11" name="四角形: 角を丸くする 10">
            <a:extLst>
              <a:ext uri="{FF2B5EF4-FFF2-40B4-BE49-F238E27FC236}">
                <a16:creationId xmlns:a16="http://schemas.microsoft.com/office/drawing/2014/main" id="{DD211D14-B868-48D1-9B49-39F703091D9E}"/>
              </a:ext>
            </a:extLst>
          </p:cNvPr>
          <p:cNvSpPr/>
          <p:nvPr userDrawn="1"/>
        </p:nvSpPr>
        <p:spPr>
          <a:xfrm>
            <a:off x="474454" y="-8626"/>
            <a:ext cx="3648971" cy="681487"/>
          </a:xfrm>
          <a:prstGeom prst="roundRect">
            <a:avLst>
              <a:gd name="adj"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2000" b="0" dirty="0">
              <a:latin typeface="凸版文久見出しゴシック Std EB" panose="020B0900000000000000" pitchFamily="34" charset="-128"/>
              <a:ea typeface="凸版文久見出しゴシック Std EB" panose="020B0900000000000000" pitchFamily="34" charset="-128"/>
            </a:endParaRPr>
          </a:p>
        </p:txBody>
      </p:sp>
    </p:spTree>
    <p:extLst>
      <p:ext uri="{BB962C8B-B14F-4D97-AF65-F5344CB8AC3E}">
        <p14:creationId xmlns:p14="http://schemas.microsoft.com/office/powerpoint/2010/main" val="1334183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BA0CA7-0155-4ECE-B1FC-F9EC438BB748}"/>
              </a:ext>
            </a:extLst>
          </p:cNvPr>
          <p:cNvSpPr>
            <a:spLocks noGrp="1"/>
          </p:cNvSpPr>
          <p:nvPr>
            <p:ph type="title"/>
          </p:nvPr>
        </p:nvSpPr>
        <p:spPr>
          <a:xfrm>
            <a:off x="839788" y="365125"/>
            <a:ext cx="10515600" cy="1325563"/>
          </a:xfrm>
          <a:prstGeom prst="rect">
            <a:avLst/>
          </a:prstGeo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84AD32A-58B6-4C9A-982C-A04FF7AA327F}"/>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1D7F49E-6633-4C60-B5FB-92FFC9FF0319}"/>
              </a:ext>
            </a:extLst>
          </p:cNvPr>
          <p:cNvSpPr>
            <a:spLocks noGrp="1"/>
          </p:cNvSpPr>
          <p:nvPr>
            <p:ph sz="half" idx="2"/>
          </p:nvPr>
        </p:nvSpPr>
        <p:spPr>
          <a:xfrm>
            <a:off x="839788" y="2505075"/>
            <a:ext cx="5157787" cy="368458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7FD54DE-7011-4D7B-8EDA-937D218DB25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460D4D0-05BB-4619-A44F-5AFF1196D9F7}"/>
              </a:ext>
            </a:extLst>
          </p:cNvPr>
          <p:cNvSpPr>
            <a:spLocks noGrp="1"/>
          </p:cNvSpPr>
          <p:nvPr>
            <p:ph sz="quarter" idx="4"/>
          </p:nvPr>
        </p:nvSpPr>
        <p:spPr>
          <a:xfrm>
            <a:off x="6172200" y="2505075"/>
            <a:ext cx="5183188" cy="368458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9" name="スライド番号プレースホルダー 8">
            <a:extLst>
              <a:ext uri="{FF2B5EF4-FFF2-40B4-BE49-F238E27FC236}">
                <a16:creationId xmlns:a16="http://schemas.microsoft.com/office/drawing/2014/main" id="{D92FBEEF-3036-48A8-91D0-9788BAEAB655}"/>
              </a:ext>
            </a:extLst>
          </p:cNvPr>
          <p:cNvSpPr>
            <a:spLocks noGrp="1"/>
          </p:cNvSpPr>
          <p:nvPr>
            <p:ph type="sldNum" sz="quarter" idx="12"/>
          </p:nvPr>
        </p:nvSpPr>
        <p:spPr/>
        <p:txBody>
          <a:bodyPr/>
          <a:lstStyle/>
          <a:p>
            <a:fld id="{61879640-5F62-4E0A-A9C8-B40503558107}" type="slidenum">
              <a:rPr kumimoji="1" lang="ja-JP" altLang="en-US" smtClean="0"/>
              <a:t>‹#›</a:t>
            </a:fld>
            <a:endParaRPr kumimoji="1" lang="ja-JP" altLang="en-US"/>
          </a:p>
        </p:txBody>
      </p:sp>
      <p:sp>
        <p:nvSpPr>
          <p:cNvPr id="13" name="四角形: 角を丸くする 12">
            <a:extLst>
              <a:ext uri="{FF2B5EF4-FFF2-40B4-BE49-F238E27FC236}">
                <a16:creationId xmlns:a16="http://schemas.microsoft.com/office/drawing/2014/main" id="{906D7554-8F8B-4392-8491-60B19FB269B5}"/>
              </a:ext>
            </a:extLst>
          </p:cNvPr>
          <p:cNvSpPr/>
          <p:nvPr userDrawn="1"/>
        </p:nvSpPr>
        <p:spPr>
          <a:xfrm>
            <a:off x="474454" y="-8626"/>
            <a:ext cx="3648971" cy="681487"/>
          </a:xfrm>
          <a:prstGeom prst="roundRect">
            <a:avLst>
              <a:gd name="adj"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2000" b="0" dirty="0">
              <a:latin typeface="凸版文久見出しゴシック Std EB" panose="020B0900000000000000" pitchFamily="34" charset="-128"/>
              <a:ea typeface="凸版文久見出しゴシック Std EB" panose="020B0900000000000000" pitchFamily="34" charset="-128"/>
            </a:endParaRPr>
          </a:p>
        </p:txBody>
      </p:sp>
    </p:spTree>
    <p:extLst>
      <p:ext uri="{BB962C8B-B14F-4D97-AF65-F5344CB8AC3E}">
        <p14:creationId xmlns:p14="http://schemas.microsoft.com/office/powerpoint/2010/main" val="1827575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219CBB-24C9-4BDD-B06C-1AD721B182FA}"/>
              </a:ext>
            </a:extLst>
          </p:cNvPr>
          <p:cNvSpPr>
            <a:spLocks noGrp="1"/>
          </p:cNvSpPr>
          <p:nvPr>
            <p:ph type="title"/>
          </p:nvPr>
        </p:nvSpPr>
        <p:spPr>
          <a:xfrm>
            <a:off x="475891" y="252981"/>
            <a:ext cx="10515600" cy="1325563"/>
          </a:xfrm>
          <a:prstGeom prst="rect">
            <a:avLst/>
          </a:prstGeom>
        </p:spPr>
        <p:txBody>
          <a:bodyPr/>
          <a:lstStyle/>
          <a:p>
            <a:r>
              <a:rPr kumimoji="1" lang="ja-JP" altLang="en-US"/>
              <a:t>マスター タイトルの書式設定</a:t>
            </a:r>
          </a:p>
        </p:txBody>
      </p:sp>
      <p:sp>
        <p:nvSpPr>
          <p:cNvPr id="5" name="スライド番号プレースホルダー 4">
            <a:extLst>
              <a:ext uri="{FF2B5EF4-FFF2-40B4-BE49-F238E27FC236}">
                <a16:creationId xmlns:a16="http://schemas.microsoft.com/office/drawing/2014/main" id="{53627D87-03A1-45C5-A054-2FE56A1E5D16}"/>
              </a:ext>
            </a:extLst>
          </p:cNvPr>
          <p:cNvSpPr>
            <a:spLocks noGrp="1"/>
          </p:cNvSpPr>
          <p:nvPr>
            <p:ph type="sldNum" sz="quarter" idx="12"/>
          </p:nvPr>
        </p:nvSpPr>
        <p:spPr/>
        <p:txBody>
          <a:bodyPr/>
          <a:lstStyle/>
          <a:p>
            <a:fld id="{61879640-5F62-4E0A-A9C8-B40503558107}" type="slidenum">
              <a:rPr kumimoji="1" lang="ja-JP" altLang="en-US" smtClean="0"/>
              <a:t>‹#›</a:t>
            </a:fld>
            <a:endParaRPr kumimoji="1" lang="ja-JP" altLang="en-US"/>
          </a:p>
        </p:txBody>
      </p:sp>
      <p:sp>
        <p:nvSpPr>
          <p:cNvPr id="9" name="四角形: 角を丸くする 8">
            <a:extLst>
              <a:ext uri="{FF2B5EF4-FFF2-40B4-BE49-F238E27FC236}">
                <a16:creationId xmlns:a16="http://schemas.microsoft.com/office/drawing/2014/main" id="{B2F5683D-0B97-4219-912E-43CE51059EC2}"/>
              </a:ext>
            </a:extLst>
          </p:cNvPr>
          <p:cNvSpPr/>
          <p:nvPr userDrawn="1"/>
        </p:nvSpPr>
        <p:spPr>
          <a:xfrm>
            <a:off x="474454" y="-8626"/>
            <a:ext cx="3648971" cy="681487"/>
          </a:xfrm>
          <a:prstGeom prst="roundRect">
            <a:avLst>
              <a:gd name="adj"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2000" b="0" dirty="0">
              <a:latin typeface="凸版文久見出しゴシック Std EB" panose="020B0900000000000000" pitchFamily="34" charset="-128"/>
              <a:ea typeface="凸版文久見出しゴシック Std EB" panose="020B0900000000000000" pitchFamily="34" charset="-128"/>
            </a:endParaRPr>
          </a:p>
        </p:txBody>
      </p:sp>
    </p:spTree>
    <p:extLst>
      <p:ext uri="{BB962C8B-B14F-4D97-AF65-F5344CB8AC3E}">
        <p14:creationId xmlns:p14="http://schemas.microsoft.com/office/powerpoint/2010/main" val="2994900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B19FFAE-D8A8-4AAD-B39D-10B64E74EC2E}"/>
              </a:ext>
            </a:extLst>
          </p:cNvPr>
          <p:cNvSpPr>
            <a:spLocks noGrp="1"/>
          </p:cNvSpPr>
          <p:nvPr>
            <p:ph type="sldNum" sz="quarter" idx="12"/>
          </p:nvPr>
        </p:nvSpPr>
        <p:spPr/>
        <p:txBody>
          <a:bodyPr/>
          <a:lstStyle/>
          <a:p>
            <a:fld id="{61879640-5F62-4E0A-A9C8-B40503558107}" type="slidenum">
              <a:rPr kumimoji="1" lang="ja-JP" altLang="en-US" smtClean="0"/>
              <a:t>‹#›</a:t>
            </a:fld>
            <a:endParaRPr kumimoji="1" lang="ja-JP" altLang="en-US"/>
          </a:p>
        </p:txBody>
      </p:sp>
      <p:sp>
        <p:nvSpPr>
          <p:cNvPr id="7" name="四角形: 角を丸くする 6">
            <a:extLst>
              <a:ext uri="{FF2B5EF4-FFF2-40B4-BE49-F238E27FC236}">
                <a16:creationId xmlns:a16="http://schemas.microsoft.com/office/drawing/2014/main" id="{D327E315-0AFD-4EEB-B8A6-34CD7C45813C}"/>
              </a:ext>
            </a:extLst>
          </p:cNvPr>
          <p:cNvSpPr/>
          <p:nvPr userDrawn="1"/>
        </p:nvSpPr>
        <p:spPr>
          <a:xfrm>
            <a:off x="474454" y="-8626"/>
            <a:ext cx="3648971" cy="681487"/>
          </a:xfrm>
          <a:prstGeom prst="roundRect">
            <a:avLst>
              <a:gd name="adj"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2000" b="0" dirty="0">
              <a:latin typeface="凸版文久見出しゴシック Std EB" panose="020B0900000000000000" pitchFamily="34" charset="-128"/>
              <a:ea typeface="凸版文久見出しゴシック Std EB" panose="020B0900000000000000" pitchFamily="34" charset="-128"/>
            </a:endParaRPr>
          </a:p>
        </p:txBody>
      </p:sp>
    </p:spTree>
    <p:extLst>
      <p:ext uri="{BB962C8B-B14F-4D97-AF65-F5344CB8AC3E}">
        <p14:creationId xmlns:p14="http://schemas.microsoft.com/office/powerpoint/2010/main" val="2415045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B5B91B-5F28-4750-97F6-EC25EED9D27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01A1856-2ED0-419A-8C44-1AAC10794C9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1425B7E-CEC2-4C12-B466-093DCCD84856}"/>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7" name="スライド番号プレースホルダー 6">
            <a:extLst>
              <a:ext uri="{FF2B5EF4-FFF2-40B4-BE49-F238E27FC236}">
                <a16:creationId xmlns:a16="http://schemas.microsoft.com/office/drawing/2014/main" id="{1710ACEC-9E54-44AE-8240-502C2B1E64C8}"/>
              </a:ext>
            </a:extLst>
          </p:cNvPr>
          <p:cNvSpPr>
            <a:spLocks noGrp="1"/>
          </p:cNvSpPr>
          <p:nvPr>
            <p:ph type="sldNum" sz="quarter" idx="12"/>
          </p:nvPr>
        </p:nvSpPr>
        <p:spPr/>
        <p:txBody>
          <a:bodyPr/>
          <a:lstStyle/>
          <a:p>
            <a:fld id="{61879640-5F62-4E0A-A9C8-B40503558107}" type="slidenum">
              <a:rPr kumimoji="1" lang="ja-JP" altLang="en-US" smtClean="0"/>
              <a:t>‹#›</a:t>
            </a:fld>
            <a:endParaRPr kumimoji="1" lang="ja-JP" altLang="en-US"/>
          </a:p>
        </p:txBody>
      </p:sp>
      <p:sp>
        <p:nvSpPr>
          <p:cNvPr id="9" name="四角形: 角を丸くする 8">
            <a:extLst>
              <a:ext uri="{FF2B5EF4-FFF2-40B4-BE49-F238E27FC236}">
                <a16:creationId xmlns:a16="http://schemas.microsoft.com/office/drawing/2014/main" id="{DA032B3C-3D13-4024-8F13-9877D349C3C3}"/>
              </a:ext>
            </a:extLst>
          </p:cNvPr>
          <p:cNvSpPr/>
          <p:nvPr userDrawn="1"/>
        </p:nvSpPr>
        <p:spPr>
          <a:xfrm>
            <a:off x="474455" y="-8626"/>
            <a:ext cx="3122760" cy="681487"/>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2000" b="0" dirty="0">
              <a:latin typeface="凸版文久見出しゴシック Std EB" panose="020B0900000000000000" pitchFamily="34" charset="-128"/>
              <a:ea typeface="凸版文久見出しゴシック Std EB" panose="020B0900000000000000" pitchFamily="34" charset="-128"/>
            </a:endParaRPr>
          </a:p>
        </p:txBody>
      </p:sp>
    </p:spTree>
    <p:extLst>
      <p:ext uri="{BB962C8B-B14F-4D97-AF65-F5344CB8AC3E}">
        <p14:creationId xmlns:p14="http://schemas.microsoft.com/office/powerpoint/2010/main" val="1181075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0C3397-1350-47E1-AFB6-72A7EFF0CC3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CB7DBA2-56AE-46EB-BCE3-D918D443C2C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713EA6B-D7B6-4266-9A66-4E20009F4125}"/>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7" name="スライド番号プレースホルダー 6">
            <a:extLst>
              <a:ext uri="{FF2B5EF4-FFF2-40B4-BE49-F238E27FC236}">
                <a16:creationId xmlns:a16="http://schemas.microsoft.com/office/drawing/2014/main" id="{2D470889-D5E3-4CC0-B2C0-8B577A2CBFCB}"/>
              </a:ext>
            </a:extLst>
          </p:cNvPr>
          <p:cNvSpPr>
            <a:spLocks noGrp="1"/>
          </p:cNvSpPr>
          <p:nvPr>
            <p:ph type="sldNum" sz="quarter" idx="12"/>
          </p:nvPr>
        </p:nvSpPr>
        <p:spPr/>
        <p:txBody>
          <a:bodyPr/>
          <a:lstStyle/>
          <a:p>
            <a:fld id="{61879640-5F62-4E0A-A9C8-B40503558107}" type="slidenum">
              <a:rPr kumimoji="1" lang="ja-JP" altLang="en-US" smtClean="0"/>
              <a:t>‹#›</a:t>
            </a:fld>
            <a:endParaRPr kumimoji="1" lang="ja-JP" altLang="en-US"/>
          </a:p>
        </p:txBody>
      </p:sp>
      <p:sp>
        <p:nvSpPr>
          <p:cNvPr id="9" name="四角形: 角を丸くする 8">
            <a:extLst>
              <a:ext uri="{FF2B5EF4-FFF2-40B4-BE49-F238E27FC236}">
                <a16:creationId xmlns:a16="http://schemas.microsoft.com/office/drawing/2014/main" id="{FB1CD365-D077-4DA5-92FC-13301B63F2A2}"/>
              </a:ext>
            </a:extLst>
          </p:cNvPr>
          <p:cNvSpPr/>
          <p:nvPr userDrawn="1"/>
        </p:nvSpPr>
        <p:spPr>
          <a:xfrm>
            <a:off x="474455" y="-8626"/>
            <a:ext cx="3122760" cy="681487"/>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2000" b="0" dirty="0">
              <a:latin typeface="凸版文久見出しゴシック Std EB" panose="020B0900000000000000" pitchFamily="34" charset="-128"/>
              <a:ea typeface="凸版文久見出しゴシック Std EB" panose="020B0900000000000000" pitchFamily="34" charset="-128"/>
            </a:endParaRPr>
          </a:p>
        </p:txBody>
      </p:sp>
    </p:spTree>
    <p:extLst>
      <p:ext uri="{BB962C8B-B14F-4D97-AF65-F5344CB8AC3E}">
        <p14:creationId xmlns:p14="http://schemas.microsoft.com/office/powerpoint/2010/main" val="2200918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2819152A-A286-42E7-99A7-60B46257FB36}"/>
              </a:ext>
            </a:extLst>
          </p:cNvPr>
          <p:cNvSpPr>
            <a:spLocks noGrp="1"/>
          </p:cNvSpPr>
          <p:nvPr>
            <p:ph type="sldNum" sz="quarter" idx="4"/>
          </p:nvPr>
        </p:nvSpPr>
        <p:spPr>
          <a:xfrm>
            <a:off x="11360988" y="0"/>
            <a:ext cx="822385" cy="414068"/>
          </a:xfrm>
          <a:prstGeom prst="rect">
            <a:avLst/>
          </a:prstGeom>
        </p:spPr>
        <p:txBody>
          <a:bodyPr vert="horz" lIns="91440" tIns="45720" rIns="91440" bIns="45720" rtlCol="0" anchor="ctr"/>
          <a:lstStyle>
            <a:lvl1pPr algn="r">
              <a:defRPr sz="1200" b="1">
                <a:solidFill>
                  <a:schemeClr val="tx1">
                    <a:lumMod val="75000"/>
                    <a:lumOff val="25000"/>
                  </a:schemeClr>
                </a:solidFill>
                <a:latin typeface="源ノ角ゴシック JP Heavy" panose="020B0A00000000000000" pitchFamily="34" charset="-128"/>
                <a:ea typeface="源ノ角ゴシック JP Heavy" panose="020B0A00000000000000" pitchFamily="34" charset="-128"/>
              </a:defRPr>
            </a:lvl1pPr>
          </a:lstStyle>
          <a:p>
            <a:fld id="{61879640-5F62-4E0A-A9C8-B40503558107}" type="slidenum">
              <a:rPr lang="ja-JP" altLang="en-US" smtClean="0"/>
              <a:pPr/>
              <a:t>‹#›</a:t>
            </a:fld>
            <a:endParaRPr lang="ja-JP" altLang="en-US" dirty="0"/>
          </a:p>
        </p:txBody>
      </p:sp>
      <p:sp>
        <p:nvSpPr>
          <p:cNvPr id="8" name="四角形: 角を丸くする 7">
            <a:extLst>
              <a:ext uri="{FF2B5EF4-FFF2-40B4-BE49-F238E27FC236}">
                <a16:creationId xmlns:a16="http://schemas.microsoft.com/office/drawing/2014/main" id="{649B9FD1-9F6E-4D33-A3B2-9DCAAE178856}"/>
              </a:ext>
            </a:extLst>
          </p:cNvPr>
          <p:cNvSpPr/>
          <p:nvPr userDrawn="1"/>
        </p:nvSpPr>
        <p:spPr>
          <a:xfrm>
            <a:off x="-8625" y="-8626"/>
            <a:ext cx="497456" cy="681487"/>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2000" b="0" dirty="0">
              <a:latin typeface="凸版文久見出しゴシック Std EB" panose="020B0900000000000000" pitchFamily="34" charset="-128"/>
              <a:ea typeface="凸版文久見出しゴシック Std EB" panose="020B0900000000000000" pitchFamily="34" charset="-128"/>
            </a:endParaRPr>
          </a:p>
        </p:txBody>
      </p:sp>
      <p:sp>
        <p:nvSpPr>
          <p:cNvPr id="10" name="日付プレースホルダー 3">
            <a:extLst>
              <a:ext uri="{FF2B5EF4-FFF2-40B4-BE49-F238E27FC236}">
                <a16:creationId xmlns:a16="http://schemas.microsoft.com/office/drawing/2014/main" id="{CD9691E4-CC89-4820-9769-778DF6873BEB}"/>
              </a:ext>
            </a:extLst>
          </p:cNvPr>
          <p:cNvSpPr>
            <a:spLocks noGrp="1"/>
          </p:cNvSpPr>
          <p:nvPr>
            <p:ph type="dt" sz="half" idx="2"/>
          </p:nvPr>
        </p:nvSpPr>
        <p:spPr>
          <a:xfrm>
            <a:off x="87702" y="6380911"/>
            <a:ext cx="2743200" cy="365125"/>
          </a:xfrm>
          <a:prstGeom prst="rect">
            <a:avLst/>
          </a:prstGeom>
        </p:spPr>
        <p:txBody>
          <a:bodyPr/>
          <a:lstStyle>
            <a:lvl1pPr>
              <a:defRPr>
                <a:latin typeface="源ノ角ゴシック JP Light" panose="020B0300000000000000" pitchFamily="34" charset="-128"/>
                <a:ea typeface="源ノ角ゴシック JP Light" panose="020B0300000000000000" pitchFamily="34" charset="-128"/>
              </a:defRPr>
            </a:lvl1pPr>
          </a:lstStyle>
          <a:p>
            <a:endParaRPr lang="ja-JP" altLang="en-US" dirty="0"/>
          </a:p>
        </p:txBody>
      </p:sp>
      <p:sp>
        <p:nvSpPr>
          <p:cNvPr id="11" name="フッター プレースホルダー 4">
            <a:extLst>
              <a:ext uri="{FF2B5EF4-FFF2-40B4-BE49-F238E27FC236}">
                <a16:creationId xmlns:a16="http://schemas.microsoft.com/office/drawing/2014/main" id="{431A1686-D9E8-48FA-8FAB-489A2AE36399}"/>
              </a:ext>
            </a:extLst>
          </p:cNvPr>
          <p:cNvSpPr>
            <a:spLocks noGrp="1"/>
          </p:cNvSpPr>
          <p:nvPr>
            <p:ph type="ftr" sz="quarter" idx="3"/>
          </p:nvPr>
        </p:nvSpPr>
        <p:spPr>
          <a:xfrm>
            <a:off x="7989498" y="6386901"/>
            <a:ext cx="4114800" cy="365125"/>
          </a:xfrm>
          <a:prstGeom prst="rect">
            <a:avLst/>
          </a:prstGeom>
        </p:spPr>
        <p:txBody>
          <a:bodyPr/>
          <a:lstStyle>
            <a:lvl1pPr>
              <a:defRPr>
                <a:latin typeface="源ノ角ゴシック JP Light" panose="020B0300000000000000" pitchFamily="34" charset="-128"/>
                <a:ea typeface="源ノ角ゴシック JP Light" panose="020B0300000000000000" pitchFamily="34" charset="-128"/>
              </a:defRPr>
            </a:lvl1pPr>
          </a:lstStyle>
          <a:p>
            <a:pPr algn="r"/>
            <a:r>
              <a:rPr lang="ja-JP" altLang="en-US"/>
              <a:t>大久保雄大　物理学セミナー</a:t>
            </a:r>
            <a:endParaRPr lang="ja-JP" altLang="en-US" dirty="0"/>
          </a:p>
        </p:txBody>
      </p:sp>
    </p:spTree>
    <p:extLst>
      <p:ext uri="{BB962C8B-B14F-4D97-AF65-F5344CB8AC3E}">
        <p14:creationId xmlns:p14="http://schemas.microsoft.com/office/powerpoint/2010/main" val="20783981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kumimoji="1"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www.freeimageslive.co.uk/free_stock_image/old-wood-jpg" TargetMode="External"/><Relationship Id="rId3" Type="http://schemas.openxmlformats.org/officeDocument/2006/relationships/slideLayout" Target="../slideLayouts/slideLayout2.xml"/><Relationship Id="rId7" Type="http://schemas.openxmlformats.org/officeDocument/2006/relationships/image" Target="../media/image11.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hyperlink" Target="https://svgsilh.com/ja/e91e63/tag/%E3%82%AF%E3%83%AA%E3%83%83%E3%82%AF-1.html" TargetMode="Externa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freeimageslive.co.uk/free_stock_image/old-wood-jpg" TargetMode="Externa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hyperlink" Target="https://unsplash.com/s/photos/shuffle?utm_source=unsplash&amp;utm_medium=referral&amp;utm_content=creditCopyText" TargetMode="External"/><Relationship Id="rId4" Type="http://schemas.openxmlformats.org/officeDocument/2006/relationships/hyperlink" Target="https://unsplash.com/@jacc?utm_source=unsplash&amp;utm_medium=referral&amp;utm_content=creditCopyText"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www.freeimageslive.co.uk/free_stock_image/old-wood-jpg" TargetMode="External"/><Relationship Id="rId3" Type="http://schemas.openxmlformats.org/officeDocument/2006/relationships/slideLayout" Target="../slideLayouts/slideLayout2.xml"/><Relationship Id="rId7" Type="http://schemas.openxmlformats.org/officeDocument/2006/relationships/image" Target="../media/image11.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7771F3-B6F2-46AA-AC64-D2D603D7FC34}"/>
              </a:ext>
            </a:extLst>
          </p:cNvPr>
          <p:cNvSpPr>
            <a:spLocks noGrp="1"/>
          </p:cNvSpPr>
          <p:nvPr>
            <p:ph type="ctrTitle"/>
          </p:nvPr>
        </p:nvSpPr>
        <p:spPr>
          <a:xfrm>
            <a:off x="353684" y="1482800"/>
            <a:ext cx="6761608" cy="3892399"/>
          </a:xfrm>
        </p:spPr>
        <p:txBody>
          <a:bodyPr/>
          <a:lstStyle/>
          <a:p>
            <a:pPr algn="l"/>
            <a:r>
              <a:rPr lang="ja-JP" altLang="en-US" dirty="0"/>
              <a:t>モンテカルロ法と</a:t>
            </a:r>
            <a:br>
              <a:rPr lang="en-US" altLang="ja-JP" dirty="0"/>
            </a:br>
            <a:r>
              <a:rPr lang="ja-JP" altLang="en-US" dirty="0"/>
              <a:t>マルコフ連鎖と</a:t>
            </a:r>
            <a:br>
              <a:rPr lang="en-US" altLang="ja-JP" dirty="0"/>
            </a:br>
            <a:r>
              <a:rPr lang="ja-JP" altLang="en-US" dirty="0"/>
              <a:t>シミュレーション実践</a:t>
            </a:r>
            <a:endParaRPr kumimoji="1" lang="ja-JP" altLang="en-US" dirty="0"/>
          </a:p>
        </p:txBody>
      </p:sp>
      <p:sp>
        <p:nvSpPr>
          <p:cNvPr id="3" name="日付プレースホルダー 2">
            <a:extLst>
              <a:ext uri="{FF2B5EF4-FFF2-40B4-BE49-F238E27FC236}">
                <a16:creationId xmlns:a16="http://schemas.microsoft.com/office/drawing/2014/main" id="{6A4095D5-7C3B-4205-AD22-FACF4BBDE53A}"/>
              </a:ext>
            </a:extLst>
          </p:cNvPr>
          <p:cNvSpPr>
            <a:spLocks noGrp="1"/>
          </p:cNvSpPr>
          <p:nvPr>
            <p:ph type="dt" sz="half" idx="10"/>
          </p:nvPr>
        </p:nvSpPr>
        <p:spPr>
          <a:xfrm>
            <a:off x="251604" y="6380911"/>
            <a:ext cx="2743200" cy="365125"/>
          </a:xfrm>
        </p:spPr>
        <p:txBody>
          <a:bodyPr/>
          <a:lstStyle/>
          <a:p>
            <a:r>
              <a:rPr lang="en-US" altLang="ja-JP" dirty="0"/>
              <a:t>2022/01/25</a:t>
            </a:r>
            <a:endParaRPr lang="ja-JP" altLang="en-US" dirty="0"/>
          </a:p>
        </p:txBody>
      </p:sp>
      <p:sp>
        <p:nvSpPr>
          <p:cNvPr id="5" name="フッター プレースホルダー 4">
            <a:extLst>
              <a:ext uri="{FF2B5EF4-FFF2-40B4-BE49-F238E27FC236}">
                <a16:creationId xmlns:a16="http://schemas.microsoft.com/office/drawing/2014/main" id="{F895722D-B213-4FDA-A674-BCA0718FB265}"/>
              </a:ext>
            </a:extLst>
          </p:cNvPr>
          <p:cNvSpPr>
            <a:spLocks noGrp="1"/>
          </p:cNvSpPr>
          <p:nvPr>
            <p:ph type="ftr" sz="quarter" idx="11"/>
          </p:nvPr>
        </p:nvSpPr>
        <p:spPr/>
        <p:txBody>
          <a:bodyPr/>
          <a:lstStyle/>
          <a:p>
            <a:pPr algn="r"/>
            <a:r>
              <a:rPr lang="ja-JP" altLang="en-US"/>
              <a:t>大久保雄大　物理学セミナー</a:t>
            </a:r>
            <a:endParaRPr lang="ja-JP" altLang="en-US" dirty="0"/>
          </a:p>
        </p:txBody>
      </p:sp>
    </p:spTree>
    <p:extLst>
      <p:ext uri="{BB962C8B-B14F-4D97-AF65-F5344CB8AC3E}">
        <p14:creationId xmlns:p14="http://schemas.microsoft.com/office/powerpoint/2010/main" val="3653387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BE48315-E328-4C7E-A2FD-1A1269B0CEFF}"/>
              </a:ext>
            </a:extLst>
          </p:cNvPr>
          <p:cNvSpPr>
            <a:spLocks noGrp="1"/>
          </p:cNvSpPr>
          <p:nvPr>
            <p:ph type="sldNum" sz="quarter" idx="12"/>
          </p:nvPr>
        </p:nvSpPr>
        <p:spPr/>
        <p:txBody>
          <a:bodyPr/>
          <a:lstStyle/>
          <a:p>
            <a:fld id="{61879640-5F62-4E0A-A9C8-B40503558107}" type="slidenum">
              <a:rPr kumimoji="1" lang="ja-JP" altLang="en-US" smtClean="0"/>
              <a:t>10</a:t>
            </a:fld>
            <a:endParaRPr kumimoji="1" lang="ja-JP" altLang="en-US"/>
          </a:p>
        </p:txBody>
      </p:sp>
      <p:sp>
        <p:nvSpPr>
          <p:cNvPr id="4" name="四角形: 角を丸くする 3">
            <a:extLst>
              <a:ext uri="{FF2B5EF4-FFF2-40B4-BE49-F238E27FC236}">
                <a16:creationId xmlns:a16="http://schemas.microsoft.com/office/drawing/2014/main" id="{7F03D860-F282-4DF2-BF23-CF01EBF67734}"/>
              </a:ext>
            </a:extLst>
          </p:cNvPr>
          <p:cNvSpPr/>
          <p:nvPr/>
        </p:nvSpPr>
        <p:spPr>
          <a:xfrm>
            <a:off x="474453" y="-8627"/>
            <a:ext cx="5063705" cy="681486"/>
          </a:xfrm>
          <a:prstGeom prst="roundRect">
            <a:avLst>
              <a:gd name="adj" fmla="val 0"/>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b="1" dirty="0">
                <a:solidFill>
                  <a:srgbClr val="203864"/>
                </a:solidFill>
                <a:latin typeface="源ノ角ゴシック JP Heavy" panose="020B0A00000000000000" pitchFamily="34" charset="-128"/>
                <a:ea typeface="源ノ角ゴシック JP Heavy" panose="020B0A00000000000000" pitchFamily="34" charset="-128"/>
              </a:rPr>
              <a:t>2.</a:t>
            </a:r>
            <a:r>
              <a:rPr lang="ja-JP" altLang="en-US" sz="2000" b="1" dirty="0">
                <a:solidFill>
                  <a:srgbClr val="203864"/>
                </a:solidFill>
                <a:latin typeface="源ノ角ゴシック JP Heavy" panose="020B0A00000000000000" pitchFamily="34" charset="-128"/>
                <a:ea typeface="源ノ角ゴシック JP Heavy" panose="020B0A00000000000000" pitchFamily="34" charset="-128"/>
              </a:rPr>
              <a:t> 定常状態の系のエネルギーを求めてみる</a:t>
            </a:r>
            <a:endParaRPr kumimoji="1" lang="ja-JP" altLang="en-US" sz="2000" b="1" dirty="0">
              <a:solidFill>
                <a:srgbClr val="203864"/>
              </a:solidFill>
              <a:latin typeface="源ノ角ゴシック JP Heavy" panose="020B0A00000000000000" pitchFamily="34" charset="-128"/>
              <a:ea typeface="源ノ角ゴシック JP Heavy" panose="020B0A00000000000000" pitchFamily="34" charset="-128"/>
            </a:endParaRPr>
          </a:p>
        </p:txBody>
      </p:sp>
      <p:grpSp>
        <p:nvGrpSpPr>
          <p:cNvPr id="23" name="グループ化 22">
            <a:extLst>
              <a:ext uri="{FF2B5EF4-FFF2-40B4-BE49-F238E27FC236}">
                <a16:creationId xmlns:a16="http://schemas.microsoft.com/office/drawing/2014/main" id="{E2968DF4-73A9-4E12-A7B7-EEEE57EEBF47}"/>
              </a:ext>
            </a:extLst>
          </p:cNvPr>
          <p:cNvGrpSpPr/>
          <p:nvPr/>
        </p:nvGrpSpPr>
        <p:grpSpPr>
          <a:xfrm>
            <a:off x="7193011" y="877739"/>
            <a:ext cx="4066598" cy="1929022"/>
            <a:chOff x="2534729" y="1089644"/>
            <a:chExt cx="4066598" cy="1929022"/>
          </a:xfrm>
        </p:grpSpPr>
        <p:sp>
          <p:nvSpPr>
            <p:cNvPr id="24" name="四角形: 角を丸くする 23">
              <a:extLst>
                <a:ext uri="{FF2B5EF4-FFF2-40B4-BE49-F238E27FC236}">
                  <a16:creationId xmlns:a16="http://schemas.microsoft.com/office/drawing/2014/main" id="{0386C22B-17C1-4EC7-BB7C-404CF731DF80}"/>
                </a:ext>
              </a:extLst>
            </p:cNvPr>
            <p:cNvSpPr/>
            <p:nvPr/>
          </p:nvSpPr>
          <p:spPr>
            <a:xfrm>
              <a:off x="2534729" y="1089644"/>
              <a:ext cx="4066598" cy="1929022"/>
            </a:xfrm>
            <a:prstGeom prst="roundRect">
              <a:avLst>
                <a:gd name="adj" fmla="val 0"/>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latin typeface="源ノ角ゴシック JP Medium" panose="020B0600000000000000" pitchFamily="34" charset="-128"/>
                <a:ea typeface="源ノ角ゴシック JP Medium" panose="020B0600000000000000" pitchFamily="34" charset="-128"/>
              </a:endParaRPr>
            </a:p>
          </p:txBody>
        </p:sp>
        <p:sp>
          <p:nvSpPr>
            <p:cNvPr id="25" name="四角形: 角を丸くする 24">
              <a:extLst>
                <a:ext uri="{FF2B5EF4-FFF2-40B4-BE49-F238E27FC236}">
                  <a16:creationId xmlns:a16="http://schemas.microsoft.com/office/drawing/2014/main" id="{192FDD90-3563-4AE4-A9B8-8D390ED1015C}"/>
                </a:ext>
              </a:extLst>
            </p:cNvPr>
            <p:cNvSpPr/>
            <p:nvPr/>
          </p:nvSpPr>
          <p:spPr>
            <a:xfrm>
              <a:off x="2534729" y="1089644"/>
              <a:ext cx="2161591" cy="451029"/>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latin typeface="源ノ角ゴシック JP Medium" panose="020B0600000000000000" pitchFamily="34" charset="-128"/>
                  <a:ea typeface="源ノ角ゴシック JP Medium" panose="020B0600000000000000" pitchFamily="34" charset="-128"/>
                </a:rPr>
                <a:t>分子動力学法</a:t>
              </a:r>
            </a:p>
          </p:txBody>
        </p:sp>
        <mc:AlternateContent xmlns:mc="http://schemas.openxmlformats.org/markup-compatibility/2006" xmlns:a14="http://schemas.microsoft.com/office/drawing/2010/main">
          <mc:Choice Requires="a14">
            <p:sp>
              <p:nvSpPr>
                <p:cNvPr id="26" name="四角形: 角を丸くする 25">
                  <a:extLst>
                    <a:ext uri="{FF2B5EF4-FFF2-40B4-BE49-F238E27FC236}">
                      <a16:creationId xmlns:a16="http://schemas.microsoft.com/office/drawing/2014/main" id="{E2C7DEC3-3D46-4C2C-B31A-6F53FACBBCD1}"/>
                    </a:ext>
                  </a:extLst>
                </p:cNvPr>
                <p:cNvSpPr/>
                <p:nvPr/>
              </p:nvSpPr>
              <p:spPr>
                <a:xfrm>
                  <a:off x="2641076" y="1448470"/>
                  <a:ext cx="3860321" cy="146488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原子位置の時系列データを分子の運動方程式</a:t>
                  </a:r>
                  <a:r>
                    <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rPr>
                    <a:t>(</a:t>
                  </a: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より厳密には力場</a:t>
                  </a:r>
                  <a:r>
                    <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rPr>
                    <a:t>)</a:t>
                  </a: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から得る方法</a:t>
                  </a:r>
                  <a:endPar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a:p>
                  <a:pPr marL="285750" indent="-285750">
                    <a:lnSpc>
                      <a:spcPct val="150000"/>
                    </a:lnSpc>
                    <a:buFont typeface="Arial" panose="020B0604020202020204" pitchFamily="34" charset="0"/>
                    <a:buChar char="•"/>
                  </a:pP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力場を設定して</a:t>
                  </a:r>
                  <a:r>
                    <a:rPr lang="en-US" altLang="ja-JP" sz="1400" dirty="0">
                      <a:solidFill>
                        <a:schemeClr val="tx1"/>
                      </a:solidFill>
                      <a:latin typeface="源ノ角ゴシック JP Medium" panose="020B0600000000000000" pitchFamily="34" charset="-128"/>
                      <a:ea typeface="源ノ角ゴシック JP Medium" panose="020B0600000000000000" pitchFamily="34" charset="-128"/>
                    </a:rPr>
                    <a:t> </a:t>
                  </a:r>
                  <a:r>
                    <a:rPr lang="en-US" altLang="ja-JP" sz="1400" dirty="0" err="1">
                      <a:solidFill>
                        <a:schemeClr val="tx1"/>
                      </a:solidFill>
                      <a:latin typeface="源ノ角ゴシック JP Medium" panose="020B0600000000000000" pitchFamily="34" charset="-128"/>
                      <a:ea typeface="源ノ角ゴシック JP Medium" panose="020B0600000000000000" pitchFamily="34" charset="-128"/>
                    </a:rPr>
                    <a:t>Verlet</a:t>
                  </a: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法などで </a:t>
                  </a:r>
                  <a14:m>
                    <m:oMath xmlns:m="http://schemas.openxmlformats.org/officeDocument/2006/math">
                      <m:r>
                        <a:rPr lang="en-US" altLang="ja-JP" sz="1400" b="0" i="1" smtClean="0">
                          <a:solidFill>
                            <a:schemeClr val="tx1"/>
                          </a:solidFill>
                          <a:latin typeface="Cambria Math" panose="02040503050406030204" pitchFamily="18" charset="0"/>
                          <a:ea typeface="源ノ角ゴシック JP Medium" panose="020B0600000000000000" pitchFamily="34" charset="-128"/>
                        </a:rPr>
                        <m:t>𝑡</m:t>
                      </m:r>
                    </m:oMath>
                  </a14:m>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 での位置から </a:t>
                  </a:r>
                  <a14:m>
                    <m:oMath xmlns:m="http://schemas.openxmlformats.org/officeDocument/2006/math">
                      <m:r>
                        <a:rPr lang="en-US" altLang="ja-JP" sz="1400" b="0" i="1" smtClean="0">
                          <a:solidFill>
                            <a:schemeClr val="tx1"/>
                          </a:solidFill>
                          <a:latin typeface="Cambria Math" panose="02040503050406030204" pitchFamily="18" charset="0"/>
                          <a:ea typeface="源ノ角ゴシック JP Medium" panose="020B0600000000000000" pitchFamily="34" charset="-128"/>
                        </a:rPr>
                        <m:t>𝑡</m:t>
                      </m:r>
                      <m:r>
                        <a:rPr lang="en-US" altLang="ja-JP" sz="1400" b="0" i="1" smtClean="0">
                          <a:solidFill>
                            <a:schemeClr val="tx1"/>
                          </a:solidFill>
                          <a:latin typeface="Cambria Math" panose="02040503050406030204" pitchFamily="18" charset="0"/>
                          <a:ea typeface="源ノ角ゴシック JP Medium" panose="020B0600000000000000" pitchFamily="34" charset="-128"/>
                        </a:rPr>
                        <m:t>+∆</m:t>
                      </m:r>
                      <m:r>
                        <a:rPr lang="en-US" altLang="ja-JP" sz="1400" b="0" i="1" smtClean="0">
                          <a:solidFill>
                            <a:schemeClr val="tx1"/>
                          </a:solidFill>
                          <a:latin typeface="Cambria Math" panose="02040503050406030204" pitchFamily="18" charset="0"/>
                          <a:ea typeface="Cambria Math" panose="02040503050406030204" pitchFamily="18" charset="0"/>
                        </a:rPr>
                        <m:t>𝑡</m:t>
                      </m:r>
                    </m:oMath>
                  </a14:m>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 での位置</a:t>
                  </a: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を逐次計算</a:t>
                  </a:r>
                  <a:endPar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p:txBody>
            </p:sp>
          </mc:Choice>
          <mc:Fallback xmlns="">
            <p:sp>
              <p:nvSpPr>
                <p:cNvPr id="26" name="四角形: 角を丸くする 25">
                  <a:extLst>
                    <a:ext uri="{FF2B5EF4-FFF2-40B4-BE49-F238E27FC236}">
                      <a16:creationId xmlns:a16="http://schemas.microsoft.com/office/drawing/2014/main" id="{E2C7DEC3-3D46-4C2C-B31A-6F53FACBBCD1}"/>
                    </a:ext>
                  </a:extLst>
                </p:cNvPr>
                <p:cNvSpPr>
                  <a:spLocks noRot="1" noChangeAspect="1" noMove="1" noResize="1" noEditPoints="1" noAdjustHandles="1" noChangeArrowheads="1" noChangeShapeType="1" noTextEdit="1"/>
                </p:cNvSpPr>
                <p:nvPr/>
              </p:nvSpPr>
              <p:spPr>
                <a:xfrm>
                  <a:off x="2641076" y="1448470"/>
                  <a:ext cx="3860321" cy="1464884"/>
                </a:xfrm>
                <a:prstGeom prst="roundRect">
                  <a:avLst>
                    <a:gd name="adj" fmla="val 0"/>
                  </a:avLst>
                </a:prstGeom>
                <a:blipFill>
                  <a:blip r:embed="rId4"/>
                  <a:stretch>
                    <a:fillRect l="-158" b="-417"/>
                  </a:stretch>
                </a:blipFill>
                <a:ln>
                  <a:noFill/>
                </a:ln>
              </p:spPr>
              <p:txBody>
                <a:bodyPr/>
                <a:lstStyle/>
                <a:p>
                  <a:r>
                    <a:rPr lang="ja-JP" altLang="en-US">
                      <a:noFill/>
                    </a:rPr>
                    <a:t> </a:t>
                  </a:r>
                </a:p>
              </p:txBody>
            </p:sp>
          </mc:Fallback>
        </mc:AlternateContent>
      </p:grpSp>
      <p:pic>
        <p:nvPicPr>
          <p:cNvPr id="27" name="Amber_from_making_it_rain.ipynb - Colaboratory - Google Chrome 2021-12-08 11-04-35">
            <a:hlinkClick r:id="" action="ppaction://media"/>
            <a:extLst>
              <a:ext uri="{FF2B5EF4-FFF2-40B4-BE49-F238E27FC236}">
                <a16:creationId xmlns:a16="http://schemas.microsoft.com/office/drawing/2014/main" id="{2451EB35-10D1-4310-8F56-B167973F8F1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6596" t="33217" r="31445" b="24561"/>
          <a:stretch/>
        </p:blipFill>
        <p:spPr>
          <a:xfrm>
            <a:off x="7228165" y="2970856"/>
            <a:ext cx="3896360" cy="2895600"/>
          </a:xfrm>
          <a:prstGeom prst="rect">
            <a:avLst/>
          </a:prstGeom>
          <a:ln w="57150">
            <a:solidFill>
              <a:schemeClr val="bg2">
                <a:lumMod val="50000"/>
              </a:schemeClr>
            </a:solidFill>
          </a:ln>
        </p:spPr>
      </p:pic>
      <p:grpSp>
        <p:nvGrpSpPr>
          <p:cNvPr id="36" name="グループ化 35">
            <a:extLst>
              <a:ext uri="{FF2B5EF4-FFF2-40B4-BE49-F238E27FC236}">
                <a16:creationId xmlns:a16="http://schemas.microsoft.com/office/drawing/2014/main" id="{8963D0DF-5C8F-423D-8528-575ACD660064}"/>
              </a:ext>
            </a:extLst>
          </p:cNvPr>
          <p:cNvGrpSpPr/>
          <p:nvPr/>
        </p:nvGrpSpPr>
        <p:grpSpPr>
          <a:xfrm>
            <a:off x="944916" y="897498"/>
            <a:ext cx="4054074" cy="1909263"/>
            <a:chOff x="2534729" y="1089643"/>
            <a:chExt cx="4054074" cy="1909263"/>
          </a:xfrm>
        </p:grpSpPr>
        <p:sp>
          <p:nvSpPr>
            <p:cNvPr id="37" name="四角形: 角を丸くする 36">
              <a:extLst>
                <a:ext uri="{FF2B5EF4-FFF2-40B4-BE49-F238E27FC236}">
                  <a16:creationId xmlns:a16="http://schemas.microsoft.com/office/drawing/2014/main" id="{FB7A3CC6-CECE-4C2B-A2C4-CFE83B8D5ABA}"/>
                </a:ext>
              </a:extLst>
            </p:cNvPr>
            <p:cNvSpPr/>
            <p:nvPr/>
          </p:nvSpPr>
          <p:spPr>
            <a:xfrm>
              <a:off x="2534729" y="1089643"/>
              <a:ext cx="4054074" cy="1909263"/>
            </a:xfrm>
            <a:prstGeom prst="roundRect">
              <a:avLst>
                <a:gd name="adj" fmla="val 0"/>
              </a:avLst>
            </a:prstGeom>
            <a:solidFill>
              <a:schemeClr val="accent6">
                <a:lumMod val="20000"/>
                <a:lumOff val="80000"/>
              </a:schemeClr>
            </a:solidFill>
            <a:ln>
              <a:solidFill>
                <a:srgbClr val="3857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latin typeface="源ノ角ゴシック JP Medium" panose="020B0600000000000000" pitchFamily="34" charset="-128"/>
                <a:ea typeface="源ノ角ゴシック JP Medium" panose="020B0600000000000000" pitchFamily="34" charset="-128"/>
              </a:endParaRPr>
            </a:p>
          </p:txBody>
        </p:sp>
        <p:sp>
          <p:nvSpPr>
            <p:cNvPr id="38" name="四角形: 角を丸くする 37">
              <a:extLst>
                <a:ext uri="{FF2B5EF4-FFF2-40B4-BE49-F238E27FC236}">
                  <a16:creationId xmlns:a16="http://schemas.microsoft.com/office/drawing/2014/main" id="{6A8E4719-6336-495B-B317-CA5CF9B62F89}"/>
                </a:ext>
              </a:extLst>
            </p:cNvPr>
            <p:cNvSpPr/>
            <p:nvPr/>
          </p:nvSpPr>
          <p:spPr>
            <a:xfrm>
              <a:off x="2534729" y="1089644"/>
              <a:ext cx="2161591" cy="451029"/>
            </a:xfrm>
            <a:prstGeom prst="roundRect">
              <a:avLst>
                <a:gd name="adj" fmla="val 0"/>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latin typeface="源ノ角ゴシック JP Medium" panose="020B0600000000000000" pitchFamily="34" charset="-128"/>
                  <a:ea typeface="源ノ角ゴシック JP Medium" panose="020B0600000000000000" pitchFamily="34" charset="-128"/>
                </a:rPr>
                <a:t>モンテカルロ法</a:t>
              </a:r>
              <a:endParaRPr kumimoji="1" lang="ja-JP" altLang="en-US" sz="1400" b="1" dirty="0">
                <a:latin typeface="源ノ角ゴシック JP Medium" panose="020B0600000000000000" pitchFamily="34" charset="-128"/>
                <a:ea typeface="源ノ角ゴシック JP Medium" panose="020B0600000000000000" pitchFamily="34" charset="-128"/>
              </a:endParaRPr>
            </a:p>
          </p:txBody>
        </p:sp>
        <p:sp>
          <p:nvSpPr>
            <p:cNvPr id="39" name="四角形: 角を丸くする 38">
              <a:extLst>
                <a:ext uri="{FF2B5EF4-FFF2-40B4-BE49-F238E27FC236}">
                  <a16:creationId xmlns:a16="http://schemas.microsoft.com/office/drawing/2014/main" id="{FEE6CFA7-01B3-4E34-B928-F7A7BDC287DE}"/>
                </a:ext>
              </a:extLst>
            </p:cNvPr>
            <p:cNvSpPr/>
            <p:nvPr/>
          </p:nvSpPr>
          <p:spPr>
            <a:xfrm>
              <a:off x="2641076" y="1611538"/>
              <a:ext cx="3860321" cy="114238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分子の配置をある確率法則の下に乱数を用いて作成していく方法</a:t>
              </a:r>
              <a:endParaRPr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a:p>
              <a:pPr marL="285750" indent="-285750">
                <a:lnSpc>
                  <a:spcPct val="150000"/>
                </a:lnSpc>
                <a:buFont typeface="Arial" panose="020B0604020202020204" pitchFamily="34" charset="0"/>
                <a:buChar char="•"/>
              </a:pP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温度や圧力を固定したシミュレーションが可能</a:t>
              </a:r>
              <a:endPar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p:txBody>
        </p:sp>
      </p:grpSp>
      <p:pic>
        <p:nvPicPr>
          <p:cNvPr id="41" name="図 40" descr="グラフ, 折れ線グラフ&#10;&#10;自動的に生成された説明">
            <a:extLst>
              <a:ext uri="{FF2B5EF4-FFF2-40B4-BE49-F238E27FC236}">
                <a16:creationId xmlns:a16="http://schemas.microsoft.com/office/drawing/2014/main" id="{355FF677-1FC8-4868-BBC9-B29B835CC1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321" y="3083673"/>
            <a:ext cx="4512902" cy="2783660"/>
          </a:xfrm>
          <a:prstGeom prst="rect">
            <a:avLst/>
          </a:prstGeom>
        </p:spPr>
      </p:pic>
      <p:grpSp>
        <p:nvGrpSpPr>
          <p:cNvPr id="46" name="グループ化 45">
            <a:extLst>
              <a:ext uri="{FF2B5EF4-FFF2-40B4-BE49-F238E27FC236}">
                <a16:creationId xmlns:a16="http://schemas.microsoft.com/office/drawing/2014/main" id="{16DFC0E7-53A2-4972-BAD7-2C49D49B8CFA}"/>
              </a:ext>
            </a:extLst>
          </p:cNvPr>
          <p:cNvGrpSpPr/>
          <p:nvPr/>
        </p:nvGrpSpPr>
        <p:grpSpPr>
          <a:xfrm>
            <a:off x="9020353" y="675843"/>
            <a:ext cx="1374476" cy="440915"/>
            <a:chOff x="4909121" y="3605842"/>
            <a:chExt cx="2115658" cy="691081"/>
          </a:xfrm>
        </p:grpSpPr>
        <p:pic>
          <p:nvPicPr>
            <p:cNvPr id="43" name="図 42" descr="木製のベンチ&#10;&#10;自動的に生成された説明">
              <a:extLst>
                <a:ext uri="{FF2B5EF4-FFF2-40B4-BE49-F238E27FC236}">
                  <a16:creationId xmlns:a16="http://schemas.microsoft.com/office/drawing/2014/main" id="{E4C9C65D-D4E2-4490-9BF1-3271DD3C40E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5677" t="45958" b="12642"/>
            <a:stretch/>
          </p:blipFill>
          <p:spPr>
            <a:xfrm>
              <a:off x="4909121" y="3605842"/>
              <a:ext cx="2115658" cy="691081"/>
            </a:xfrm>
            <a:prstGeom prst="rect">
              <a:avLst/>
            </a:prstGeom>
          </p:spPr>
        </p:pic>
        <p:sp>
          <p:nvSpPr>
            <p:cNvPr id="44" name="テキスト ボックス 43">
              <a:extLst>
                <a:ext uri="{FF2B5EF4-FFF2-40B4-BE49-F238E27FC236}">
                  <a16:creationId xmlns:a16="http://schemas.microsoft.com/office/drawing/2014/main" id="{5E0BE10B-F842-4B0E-A77B-8BA1AFA4B333}"/>
                </a:ext>
              </a:extLst>
            </p:cNvPr>
            <p:cNvSpPr txBox="1"/>
            <p:nvPr/>
          </p:nvSpPr>
          <p:spPr>
            <a:xfrm>
              <a:off x="4909122" y="3658994"/>
              <a:ext cx="2115657" cy="542251"/>
            </a:xfrm>
            <a:prstGeom prst="rect">
              <a:avLst/>
            </a:prstGeom>
            <a:noFill/>
          </p:spPr>
          <p:txBody>
            <a:bodyPr wrap="square">
              <a:spAutoFit/>
            </a:bodyPr>
            <a:lstStyle/>
            <a:p>
              <a:pPr algn="ctr"/>
              <a:r>
                <a:rPr kumimoji="1" lang="en-US" altLang="ja-JP" sz="2000" i="1" dirty="0">
                  <a:solidFill>
                    <a:schemeClr val="accent4">
                      <a:lumMod val="40000"/>
                      <a:lumOff val="60000"/>
                    </a:schemeClr>
                  </a:solidFill>
                  <a:latin typeface="Verdana Pro Cond Semibold" panose="020B0706030504040204" pitchFamily="34" charset="0"/>
                  <a:ea typeface="源ノ角ゴシック JP Medium" panose="020B0600000000000000" pitchFamily="34" charset="-128"/>
                </a:rPr>
                <a:t>Previously</a:t>
              </a:r>
              <a:endParaRPr kumimoji="1" lang="ja-JP" altLang="en-US" sz="2000" i="1" dirty="0">
                <a:solidFill>
                  <a:schemeClr val="accent4">
                    <a:lumMod val="40000"/>
                    <a:lumOff val="60000"/>
                  </a:schemeClr>
                </a:solidFill>
                <a:latin typeface="Verdana Pro Cond Semibold" panose="020B0706030504040204" pitchFamily="34" charset="0"/>
                <a:ea typeface="源ノ角ゴシック JP Medium" panose="020B0600000000000000" pitchFamily="34" charset="-128"/>
              </a:endParaRPr>
            </a:p>
          </p:txBody>
        </p:sp>
      </p:grpSp>
      <p:sp>
        <p:nvSpPr>
          <p:cNvPr id="48" name="四角形: 角を丸くする 47">
            <a:extLst>
              <a:ext uri="{FF2B5EF4-FFF2-40B4-BE49-F238E27FC236}">
                <a16:creationId xmlns:a16="http://schemas.microsoft.com/office/drawing/2014/main" id="{B3EC795D-5B88-4706-83E2-F69ADFD46C26}"/>
              </a:ext>
            </a:extLst>
          </p:cNvPr>
          <p:cNvSpPr/>
          <p:nvPr/>
        </p:nvSpPr>
        <p:spPr>
          <a:xfrm>
            <a:off x="1235167" y="5804102"/>
            <a:ext cx="3896360" cy="890501"/>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b="1" dirty="0">
                <a:solidFill>
                  <a:schemeClr val="accent6">
                    <a:lumMod val="50000"/>
                  </a:schemeClr>
                </a:solidFill>
                <a:latin typeface="源ノ角ゴシック JP Medium" panose="020B0600000000000000" pitchFamily="34" charset="-128"/>
                <a:ea typeface="源ノ角ゴシック JP Medium" panose="020B0600000000000000" pitchFamily="34" charset="-128"/>
              </a:rPr>
              <a:t>モンテカルロ法の基本的なアルゴリズム</a:t>
            </a:r>
            <a:endParaRPr lang="en-US" altLang="ja-JP" sz="1600" b="1" dirty="0">
              <a:solidFill>
                <a:schemeClr val="accent6">
                  <a:lumMod val="50000"/>
                </a:schemeClr>
              </a:solidFill>
              <a:latin typeface="源ノ角ゴシック JP Medium" panose="020B0600000000000000" pitchFamily="34" charset="-128"/>
              <a:ea typeface="源ノ角ゴシック JP Medium" panose="020B0600000000000000" pitchFamily="34" charset="-128"/>
            </a:endParaRPr>
          </a:p>
          <a:p>
            <a:r>
              <a:rPr kumimoji="1" lang="ja-JP" altLang="en-US" sz="1600" b="1" dirty="0">
                <a:solidFill>
                  <a:schemeClr val="accent6">
                    <a:lumMod val="50000"/>
                  </a:schemeClr>
                </a:solidFill>
                <a:latin typeface="源ノ角ゴシック JP Medium" panose="020B0600000000000000" pitchFamily="34" charset="-128"/>
                <a:ea typeface="源ノ角ゴシック JP Medium" panose="020B0600000000000000" pitchFamily="34" charset="-128"/>
              </a:rPr>
              <a:t>「メトロポリスの方法」の実践</a:t>
            </a:r>
          </a:p>
        </p:txBody>
      </p:sp>
      <p:grpSp>
        <p:nvGrpSpPr>
          <p:cNvPr id="49" name="グループ化 48">
            <a:extLst>
              <a:ext uri="{FF2B5EF4-FFF2-40B4-BE49-F238E27FC236}">
                <a16:creationId xmlns:a16="http://schemas.microsoft.com/office/drawing/2014/main" id="{C7E65639-3FFA-4A6E-9CAF-5211FB265499}"/>
              </a:ext>
            </a:extLst>
          </p:cNvPr>
          <p:cNvGrpSpPr/>
          <p:nvPr/>
        </p:nvGrpSpPr>
        <p:grpSpPr>
          <a:xfrm rot="16200000">
            <a:off x="718127" y="5965256"/>
            <a:ext cx="369505" cy="502867"/>
            <a:chOff x="2070338" y="2594395"/>
            <a:chExt cx="560717" cy="998509"/>
          </a:xfrm>
          <a:solidFill>
            <a:schemeClr val="accent6">
              <a:lumMod val="50000"/>
            </a:schemeClr>
          </a:solidFill>
        </p:grpSpPr>
        <p:sp>
          <p:nvSpPr>
            <p:cNvPr id="50" name="正方形/長方形 49">
              <a:extLst>
                <a:ext uri="{FF2B5EF4-FFF2-40B4-BE49-F238E27FC236}">
                  <a16:creationId xmlns:a16="http://schemas.microsoft.com/office/drawing/2014/main" id="{492EDC64-A694-4460-B732-697C3EC893A6}"/>
                </a:ext>
              </a:extLst>
            </p:cNvPr>
            <p:cNvSpPr/>
            <p:nvPr/>
          </p:nvSpPr>
          <p:spPr>
            <a:xfrm>
              <a:off x="2238554" y="2594395"/>
              <a:ext cx="224287" cy="711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sp>
          <p:nvSpPr>
            <p:cNvPr id="51" name="二等辺三角形 50">
              <a:extLst>
                <a:ext uri="{FF2B5EF4-FFF2-40B4-BE49-F238E27FC236}">
                  <a16:creationId xmlns:a16="http://schemas.microsoft.com/office/drawing/2014/main" id="{795172E7-212E-44D4-9AEB-A6A57943D610}"/>
                </a:ext>
              </a:extLst>
            </p:cNvPr>
            <p:cNvSpPr/>
            <p:nvPr/>
          </p:nvSpPr>
          <p:spPr>
            <a:xfrm rot="10800000">
              <a:off x="2070338" y="3144332"/>
              <a:ext cx="560717" cy="4485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grpSp>
    </p:spTree>
    <p:extLst>
      <p:ext uri="{BB962C8B-B14F-4D97-AF65-F5344CB8AC3E}">
        <p14:creationId xmlns:p14="http://schemas.microsoft.com/office/powerpoint/2010/main" val="426317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49"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7"/>
                                        </p:tgtEl>
                                      </p:cBhvr>
                                    </p:cmd>
                                  </p:childTnLst>
                                </p:cTn>
                              </p:par>
                            </p:childTnLst>
                          </p:cTn>
                        </p:par>
                      </p:childTnLst>
                    </p:cTn>
                  </p:par>
                </p:childTnLst>
              </p:cTn>
              <p:nextCondLst>
                <p:cond evt="onClick" delay="0">
                  <p:tgtEl>
                    <p:spTgt spid="27"/>
                  </p:tgtEl>
                </p:cond>
              </p:nextCondLst>
            </p:seq>
            <p:video>
              <p:cMediaNode vol="80000" mute="1">
                <p:cTn id="12" fill="hold" display="0">
                  <p:stCondLst>
                    <p:cond delay="indefinite"/>
                  </p:stCondLst>
                </p:cTn>
                <p:tgtEl>
                  <p:spTgt spid="2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8E06BE8-1BEC-4D12-A2AE-63C8E20E463C}"/>
              </a:ext>
            </a:extLst>
          </p:cNvPr>
          <p:cNvSpPr>
            <a:spLocks noGrp="1"/>
          </p:cNvSpPr>
          <p:nvPr>
            <p:ph type="sldNum" sz="quarter" idx="12"/>
          </p:nvPr>
        </p:nvSpPr>
        <p:spPr/>
        <p:txBody>
          <a:bodyPr/>
          <a:lstStyle/>
          <a:p>
            <a:fld id="{61879640-5F62-4E0A-A9C8-B40503558107}" type="slidenum">
              <a:rPr kumimoji="1" lang="ja-JP" altLang="en-US" smtClean="0"/>
              <a:t>11</a:t>
            </a:fld>
            <a:endParaRPr kumimoji="1" lang="ja-JP" altLang="en-US"/>
          </a:p>
        </p:txBody>
      </p:sp>
      <p:sp>
        <p:nvSpPr>
          <p:cNvPr id="4" name="四角形: 角を丸くする 3">
            <a:extLst>
              <a:ext uri="{FF2B5EF4-FFF2-40B4-BE49-F238E27FC236}">
                <a16:creationId xmlns:a16="http://schemas.microsoft.com/office/drawing/2014/main" id="{0AF6FA26-107C-4919-943E-084F8EC87645}"/>
              </a:ext>
            </a:extLst>
          </p:cNvPr>
          <p:cNvSpPr/>
          <p:nvPr/>
        </p:nvSpPr>
        <p:spPr>
          <a:xfrm>
            <a:off x="474453" y="-8627"/>
            <a:ext cx="5063705" cy="681486"/>
          </a:xfrm>
          <a:prstGeom prst="roundRect">
            <a:avLst>
              <a:gd name="adj" fmla="val 0"/>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b="1" dirty="0">
                <a:solidFill>
                  <a:srgbClr val="203864"/>
                </a:solidFill>
                <a:latin typeface="源ノ角ゴシック JP Heavy" panose="020B0A00000000000000" pitchFamily="34" charset="-128"/>
                <a:ea typeface="源ノ角ゴシック JP Heavy" panose="020B0A00000000000000" pitchFamily="34" charset="-128"/>
              </a:rPr>
              <a:t>2.</a:t>
            </a:r>
            <a:r>
              <a:rPr lang="ja-JP" altLang="en-US" sz="2000" b="1" dirty="0">
                <a:solidFill>
                  <a:srgbClr val="203864"/>
                </a:solidFill>
                <a:latin typeface="源ノ角ゴシック JP Heavy" panose="020B0A00000000000000" pitchFamily="34" charset="-128"/>
                <a:ea typeface="源ノ角ゴシック JP Heavy" panose="020B0A00000000000000" pitchFamily="34" charset="-128"/>
              </a:rPr>
              <a:t> 定常状態の系のエネルギーを求めてみる</a:t>
            </a:r>
            <a:endParaRPr kumimoji="1" lang="ja-JP" altLang="en-US" sz="2000" b="1" dirty="0">
              <a:solidFill>
                <a:srgbClr val="203864"/>
              </a:solidFill>
              <a:latin typeface="源ノ角ゴシック JP Heavy" panose="020B0A00000000000000" pitchFamily="34" charset="-128"/>
              <a:ea typeface="源ノ角ゴシック JP Heavy" panose="020B0A00000000000000" pitchFamily="34" charset="-128"/>
            </a:endParaRPr>
          </a:p>
        </p:txBody>
      </p:sp>
      <p:grpSp>
        <p:nvGrpSpPr>
          <p:cNvPr id="12" name="グループ化 11">
            <a:extLst>
              <a:ext uri="{FF2B5EF4-FFF2-40B4-BE49-F238E27FC236}">
                <a16:creationId xmlns:a16="http://schemas.microsoft.com/office/drawing/2014/main" id="{7C4F1144-FDC5-4A96-AE81-E19018637544}"/>
              </a:ext>
            </a:extLst>
          </p:cNvPr>
          <p:cNvGrpSpPr/>
          <p:nvPr/>
        </p:nvGrpSpPr>
        <p:grpSpPr>
          <a:xfrm>
            <a:off x="520547" y="1036920"/>
            <a:ext cx="7122543" cy="5060991"/>
            <a:chOff x="2534728" y="1089644"/>
            <a:chExt cx="7122543" cy="5060991"/>
          </a:xfrm>
        </p:grpSpPr>
        <p:sp>
          <p:nvSpPr>
            <p:cNvPr id="5" name="四角形: 角を丸くする 4">
              <a:extLst>
                <a:ext uri="{FF2B5EF4-FFF2-40B4-BE49-F238E27FC236}">
                  <a16:creationId xmlns:a16="http://schemas.microsoft.com/office/drawing/2014/main" id="{D13AF0F5-93CB-472D-B3D3-2F34BADA2F71}"/>
                </a:ext>
              </a:extLst>
            </p:cNvPr>
            <p:cNvSpPr/>
            <p:nvPr/>
          </p:nvSpPr>
          <p:spPr>
            <a:xfrm>
              <a:off x="2534729" y="1089644"/>
              <a:ext cx="7122542" cy="5060991"/>
            </a:xfrm>
            <a:prstGeom prst="roundRect">
              <a:avLst>
                <a:gd name="adj" fmla="val 0"/>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源ノ角ゴシック JP Medium" panose="020B0600000000000000" pitchFamily="34" charset="-128"/>
                  <a:ea typeface="源ノ角ゴシック JP Medium" panose="020B0600000000000000" pitchFamily="34" charset="-128"/>
                </a:rPr>
                <a:t>。</a:t>
              </a:r>
              <a:endParaRPr kumimoji="1" lang="en-US" altLang="ja-JP" sz="1400" dirty="0">
                <a:latin typeface="源ノ角ゴシック JP Medium" panose="020B0600000000000000" pitchFamily="34" charset="-128"/>
                <a:ea typeface="源ノ角ゴシック JP Medium" panose="020B0600000000000000" pitchFamily="34" charset="-128"/>
              </a:endParaRPr>
            </a:p>
          </p:txBody>
        </p:sp>
        <p:sp>
          <p:nvSpPr>
            <p:cNvPr id="6" name="四角形: 角を丸くする 5">
              <a:extLst>
                <a:ext uri="{FF2B5EF4-FFF2-40B4-BE49-F238E27FC236}">
                  <a16:creationId xmlns:a16="http://schemas.microsoft.com/office/drawing/2014/main" id="{18DED709-322C-4167-B09E-5CD6323B5BA2}"/>
                </a:ext>
              </a:extLst>
            </p:cNvPr>
            <p:cNvSpPr/>
            <p:nvPr/>
          </p:nvSpPr>
          <p:spPr>
            <a:xfrm>
              <a:off x="2534728" y="1089644"/>
              <a:ext cx="3861671" cy="566627"/>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latin typeface="源ノ角ゴシック JP Medium" panose="020B0600000000000000" pitchFamily="34" charset="-128"/>
                  <a:ea typeface="源ノ角ゴシック JP Medium" panose="020B0600000000000000" pitchFamily="34" charset="-128"/>
                </a:rPr>
                <a:t>メトロポリスの方法を用いたモンテカルロ法</a:t>
              </a:r>
            </a:p>
          </p:txBody>
        </p:sp>
        <mc:AlternateContent xmlns:mc="http://schemas.openxmlformats.org/markup-compatibility/2006" xmlns:a14="http://schemas.microsoft.com/office/drawing/2010/main">
          <mc:Choice Requires="a14">
            <p:sp>
              <p:nvSpPr>
                <p:cNvPr id="7" name="四角形: 角を丸くする 6">
                  <a:extLst>
                    <a:ext uri="{FF2B5EF4-FFF2-40B4-BE49-F238E27FC236}">
                      <a16:creationId xmlns:a16="http://schemas.microsoft.com/office/drawing/2014/main" id="{684BAACB-0970-4205-A132-430D389D6FAB}"/>
                    </a:ext>
                  </a:extLst>
                </p:cNvPr>
                <p:cNvSpPr/>
                <p:nvPr/>
              </p:nvSpPr>
              <p:spPr>
                <a:xfrm>
                  <a:off x="3118449" y="1728362"/>
                  <a:ext cx="5955102" cy="41548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mj-lt"/>
                    <a:buAutoNum type="arabicPeriod"/>
                  </a:pPr>
                  <a:r>
                    <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rPr>
                    <a:t>N</a:t>
                  </a: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個の粒子を</a:t>
                  </a: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ある</a:t>
                  </a: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分布の下に生成させる。このときの</a:t>
                  </a:r>
                  <a:r>
                    <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rPr>
                    <a:t>N</a:t>
                  </a: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個</a:t>
                  </a: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粒子の配置を </a:t>
                  </a:r>
                  <a14:m>
                    <m:oMath xmlns:m="http://schemas.openxmlformats.org/officeDocument/2006/math">
                      <m:sSup>
                        <m:sSupPr>
                          <m:ctrlPr>
                            <a:rPr lang="en-US" altLang="ja-JP" sz="1400" i="1" smtClean="0">
                              <a:solidFill>
                                <a:schemeClr val="tx1"/>
                              </a:solidFill>
                              <a:latin typeface="Cambria Math" panose="02040503050406030204" pitchFamily="18" charset="0"/>
                              <a:ea typeface="源ノ角ゴシック JP Medium" panose="020B0600000000000000" pitchFamily="34" charset="-128"/>
                            </a:rPr>
                          </m:ctrlPr>
                        </m:sSupPr>
                        <m:e>
                          <m:r>
                            <a:rPr lang="en-US" altLang="ja-JP" sz="1400" b="0" i="1" smtClean="0">
                              <a:solidFill>
                                <a:schemeClr val="tx1"/>
                              </a:solidFill>
                              <a:latin typeface="Cambria Math" panose="02040503050406030204" pitchFamily="18" charset="0"/>
                              <a:ea typeface="源ノ角ゴシック JP Medium" panose="020B0600000000000000" pitchFamily="34" charset="-128"/>
                            </a:rPr>
                            <m:t>𝑟</m:t>
                          </m:r>
                        </m:e>
                        <m:sup>
                          <m:r>
                            <a:rPr lang="en-US" altLang="ja-JP" sz="1400" b="0" i="1" smtClean="0">
                              <a:solidFill>
                                <a:schemeClr val="tx1"/>
                              </a:solidFill>
                              <a:latin typeface="Cambria Math" panose="02040503050406030204" pitchFamily="18" charset="0"/>
                              <a:ea typeface="源ノ角ゴシック JP Medium" panose="020B0600000000000000" pitchFamily="34" charset="-128"/>
                            </a:rPr>
                            <m:t>𝑁</m:t>
                          </m:r>
                        </m:sup>
                      </m:sSup>
                      <m:r>
                        <a:rPr lang="en-US" altLang="ja-JP" sz="1400" b="0" i="1" smtClean="0">
                          <a:solidFill>
                            <a:schemeClr val="tx1"/>
                          </a:solidFill>
                          <a:latin typeface="Cambria Math" panose="02040503050406030204" pitchFamily="18" charset="0"/>
                          <a:ea typeface="源ノ角ゴシック JP Medium" panose="020B0600000000000000" pitchFamily="34" charset="-128"/>
                        </a:rPr>
                        <m:t>(</m:t>
                      </m:r>
                      <m:r>
                        <a:rPr lang="en-US" altLang="ja-JP" sz="1400" b="0" i="1" smtClean="0">
                          <a:solidFill>
                            <a:schemeClr val="tx1"/>
                          </a:solidFill>
                          <a:latin typeface="Cambria Math" panose="02040503050406030204" pitchFamily="18" charset="0"/>
                          <a:ea typeface="源ノ角ゴシック JP Medium" panose="020B0600000000000000" pitchFamily="34" charset="-128"/>
                        </a:rPr>
                        <m:t>𝑖</m:t>
                      </m:r>
                      <m:r>
                        <a:rPr lang="en-US" altLang="ja-JP" sz="1400" b="0" i="1" smtClean="0">
                          <a:solidFill>
                            <a:schemeClr val="tx1"/>
                          </a:solidFill>
                          <a:latin typeface="Cambria Math" panose="02040503050406030204" pitchFamily="18" charset="0"/>
                          <a:ea typeface="源ノ角ゴシック JP Medium" panose="020B0600000000000000" pitchFamily="34" charset="-128"/>
                        </a:rPr>
                        <m:t>)</m:t>
                      </m:r>
                    </m:oMath>
                  </a14:m>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 とする。（ただし</a:t>
                  </a:r>
                  <a:r>
                    <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rPr>
                    <a:t>step</a:t>
                  </a:r>
                  <a:r>
                    <a:rPr lang="en-US" altLang="ja-JP" sz="1400" dirty="0">
                      <a:solidFill>
                        <a:schemeClr val="tx1"/>
                      </a:solidFill>
                      <a:latin typeface="源ノ角ゴシック JP Medium" panose="020B0600000000000000" pitchFamily="34" charset="-128"/>
                      <a:ea typeface="源ノ角ゴシック JP Medium" panose="020B0600000000000000" pitchFamily="34" charset="-128"/>
                    </a:rPr>
                    <a:t>2</a:t>
                  </a: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からは</a:t>
                  </a: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前</a:t>
                  </a:r>
                  <a:r>
                    <a:rPr lang="en-US" altLang="ja-JP" sz="1400" dirty="0">
                      <a:solidFill>
                        <a:schemeClr val="tx1"/>
                      </a:solidFill>
                      <a:latin typeface="源ノ角ゴシック JP Medium" panose="020B0600000000000000" pitchFamily="34" charset="-128"/>
                      <a:ea typeface="源ノ角ゴシック JP Medium" panose="020B0600000000000000" pitchFamily="34" charset="-128"/>
                    </a:rPr>
                    <a:t>step</a:t>
                  </a: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の配置を引き継ぐ</a:t>
                  </a:r>
                  <a:r>
                    <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rPr>
                    <a:t>)</a:t>
                  </a:r>
                </a:p>
                <a:p>
                  <a:pPr marL="342900" indent="-342900">
                    <a:lnSpc>
                      <a:spcPct val="150000"/>
                    </a:lnSpc>
                    <a:buFont typeface="+mj-lt"/>
                    <a:buAutoNum type="arabicPeriod"/>
                  </a:pPr>
                  <a:r>
                    <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rPr>
                    <a:t>N </a:t>
                  </a: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個の粒子中から、</a:t>
                  </a:r>
                  <a:r>
                    <a:rPr lang="en-US" altLang="ja-JP" sz="1400" dirty="0">
                      <a:solidFill>
                        <a:schemeClr val="tx1"/>
                      </a:solidFill>
                      <a:latin typeface="源ノ角ゴシック JP Medium" panose="020B0600000000000000" pitchFamily="34" charset="-128"/>
                      <a:ea typeface="源ノ角ゴシック JP Medium" panose="020B0600000000000000" pitchFamily="34" charset="-128"/>
                    </a:rPr>
                    <a:t>j </a:t>
                  </a: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番目</a:t>
                  </a: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の粒子を選ぶ</a:t>
                  </a: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a:t>
                  </a:r>
                  <a:endParaRPr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a:p>
                  <a:pPr marL="342900" indent="-342900">
                    <a:lnSpc>
                      <a:spcPct val="150000"/>
                    </a:lnSpc>
                    <a:buFont typeface="+mj-lt"/>
                    <a:buAutoNum type="arabicPeriod"/>
                  </a:pP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その粒子の位置 </a:t>
                  </a:r>
                  <a14:m>
                    <m:oMath xmlns:m="http://schemas.openxmlformats.org/officeDocument/2006/math">
                      <m:sSub>
                        <m:sSubPr>
                          <m:ctrlPr>
                            <a:rPr kumimoji="1" lang="en-US" altLang="ja-JP" sz="1400" i="1" smtClean="0">
                              <a:solidFill>
                                <a:schemeClr val="tx1"/>
                              </a:solidFill>
                              <a:latin typeface="Cambria Math" panose="02040503050406030204" pitchFamily="18" charset="0"/>
                              <a:ea typeface="源ノ角ゴシック JP Medium" panose="020B0600000000000000" pitchFamily="34" charset="-128"/>
                            </a:rPr>
                          </m:ctrlPr>
                        </m:sSubPr>
                        <m:e>
                          <m:r>
                            <a:rPr kumimoji="1" lang="en-US" altLang="ja-JP" sz="1400" b="0" i="1" smtClean="0">
                              <a:solidFill>
                                <a:schemeClr val="tx1"/>
                              </a:solidFill>
                              <a:latin typeface="Cambria Math" panose="02040503050406030204" pitchFamily="18" charset="0"/>
                              <a:ea typeface="源ノ角ゴシック JP Medium" panose="020B0600000000000000" pitchFamily="34" charset="-128"/>
                            </a:rPr>
                            <m:t>𝑟</m:t>
                          </m:r>
                        </m:e>
                        <m:sub>
                          <m:r>
                            <a:rPr kumimoji="1" lang="en-US" altLang="ja-JP" sz="1400" b="0" i="1" smtClean="0">
                              <a:solidFill>
                                <a:schemeClr val="tx1"/>
                              </a:solidFill>
                              <a:latin typeface="Cambria Math" panose="02040503050406030204" pitchFamily="18" charset="0"/>
                              <a:ea typeface="源ノ角ゴシック JP Medium" panose="020B0600000000000000" pitchFamily="34" charset="-128"/>
                            </a:rPr>
                            <m:t>𝑗</m:t>
                          </m:r>
                        </m:sub>
                      </m:sSub>
                    </m:oMath>
                  </a14:m>
                  <a:r>
                    <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rPr>
                    <a:t> </a:t>
                  </a: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をランダムに </a:t>
                  </a:r>
                  <a14:m>
                    <m:oMath xmlns:m="http://schemas.openxmlformats.org/officeDocument/2006/math">
                      <m:r>
                        <a:rPr kumimoji="1" lang="ja-JP" altLang="en-US" sz="1400" i="1" smtClean="0">
                          <a:solidFill>
                            <a:schemeClr val="tx1"/>
                          </a:solidFill>
                          <a:latin typeface="Cambria Math" panose="02040503050406030204" pitchFamily="18" charset="0"/>
                          <a:ea typeface="源ノ角ゴシック JP Medium" panose="020B0600000000000000" pitchFamily="34" charset="-128"/>
                        </a:rPr>
                        <m:t>∆</m:t>
                      </m:r>
                      <m:sSub>
                        <m:sSubPr>
                          <m:ctrlPr>
                            <a:rPr kumimoji="1" lang="en-US" altLang="ja-JP" sz="1400" i="1" smtClean="0">
                              <a:solidFill>
                                <a:schemeClr val="tx1"/>
                              </a:solidFill>
                              <a:latin typeface="Cambria Math" panose="02040503050406030204" pitchFamily="18" charset="0"/>
                              <a:ea typeface="源ノ角ゴシック JP Medium" panose="020B0600000000000000" pitchFamily="34" charset="-128"/>
                            </a:rPr>
                          </m:ctrlPr>
                        </m:sSubPr>
                        <m:e>
                          <m:r>
                            <a:rPr kumimoji="1" lang="en-US" altLang="ja-JP" sz="1400" b="0" i="1" smtClean="0">
                              <a:solidFill>
                                <a:schemeClr val="tx1"/>
                              </a:solidFill>
                              <a:latin typeface="Cambria Math" panose="02040503050406030204" pitchFamily="18" charset="0"/>
                              <a:ea typeface="源ノ角ゴシック JP Medium" panose="020B0600000000000000" pitchFamily="34" charset="-128"/>
                            </a:rPr>
                            <m:t>𝑟</m:t>
                          </m:r>
                        </m:e>
                        <m:sub>
                          <m:r>
                            <a:rPr kumimoji="1" lang="en-US" altLang="ja-JP" sz="1400" b="0" i="1" smtClean="0">
                              <a:solidFill>
                                <a:schemeClr val="tx1"/>
                              </a:solidFill>
                              <a:latin typeface="Cambria Math" panose="02040503050406030204" pitchFamily="18" charset="0"/>
                              <a:ea typeface="源ノ角ゴシック JP Medium" panose="020B0600000000000000" pitchFamily="34" charset="-128"/>
                            </a:rPr>
                            <m:t>𝑗</m:t>
                          </m:r>
                        </m:sub>
                      </m:sSub>
                    </m:oMath>
                  </a14:m>
                  <a:r>
                    <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rPr>
                    <a:t> </a:t>
                  </a: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だけ変化させる（この試行で得られる仮の配置を </a:t>
                  </a:r>
                  <a14:m>
                    <m:oMath xmlns:m="http://schemas.openxmlformats.org/officeDocument/2006/math">
                      <m:sSubSup>
                        <m:sSubSupPr>
                          <m:ctrlPr>
                            <a:rPr lang="en-US" altLang="ja-JP" sz="1400" i="1">
                              <a:solidFill>
                                <a:schemeClr val="tx1"/>
                              </a:solidFill>
                              <a:latin typeface="Cambria Math" panose="02040503050406030204" pitchFamily="18" charset="0"/>
                              <a:ea typeface="源ノ角ゴシック JP Medium" panose="020B0600000000000000" pitchFamily="34" charset="-128"/>
                            </a:rPr>
                          </m:ctrlPr>
                        </m:sSubSupPr>
                        <m:e>
                          <m:r>
                            <a:rPr lang="en-US" altLang="ja-JP" sz="1400" i="1">
                              <a:solidFill>
                                <a:schemeClr val="tx1"/>
                              </a:solidFill>
                              <a:latin typeface="Cambria Math" panose="02040503050406030204" pitchFamily="18" charset="0"/>
                              <a:ea typeface="源ノ角ゴシック JP Medium" panose="020B0600000000000000" pitchFamily="34" charset="-128"/>
                            </a:rPr>
                            <m:t>𝑟</m:t>
                          </m:r>
                        </m:e>
                        <m:sub>
                          <m:r>
                            <a:rPr lang="en-US" altLang="ja-JP" sz="1400" i="1">
                              <a:solidFill>
                                <a:schemeClr val="tx1"/>
                              </a:solidFill>
                              <a:latin typeface="Cambria Math" panose="02040503050406030204" pitchFamily="18" charset="0"/>
                              <a:ea typeface="源ノ角ゴシック JP Medium" panose="020B0600000000000000" pitchFamily="34" charset="-128"/>
                            </a:rPr>
                            <m:t>𝑡</m:t>
                          </m:r>
                        </m:sub>
                        <m:sup>
                          <m:r>
                            <a:rPr lang="en-US" altLang="ja-JP" sz="1400" i="1">
                              <a:solidFill>
                                <a:schemeClr val="tx1"/>
                              </a:solidFill>
                              <a:latin typeface="Cambria Math" panose="02040503050406030204" pitchFamily="18" charset="0"/>
                              <a:ea typeface="源ノ角ゴシック JP Medium" panose="020B0600000000000000" pitchFamily="34" charset="-128"/>
                            </a:rPr>
                            <m:t>𝑁</m:t>
                          </m:r>
                        </m:sup>
                      </m:sSubSup>
                      <m:d>
                        <m:dPr>
                          <m:ctrlPr>
                            <a:rPr lang="en-US" altLang="ja-JP" sz="1400" i="1">
                              <a:solidFill>
                                <a:schemeClr val="tx1"/>
                              </a:solidFill>
                              <a:latin typeface="Cambria Math" panose="02040503050406030204" pitchFamily="18" charset="0"/>
                              <a:ea typeface="源ノ角ゴシック JP Medium" panose="020B0600000000000000" pitchFamily="34" charset="-128"/>
                            </a:rPr>
                          </m:ctrlPr>
                        </m:dPr>
                        <m:e>
                          <m:r>
                            <a:rPr lang="en-US" altLang="ja-JP" sz="1400" i="1">
                              <a:solidFill>
                                <a:schemeClr val="tx1"/>
                              </a:solidFill>
                              <a:latin typeface="Cambria Math" panose="02040503050406030204" pitchFamily="18" charset="0"/>
                              <a:ea typeface="源ノ角ゴシック JP Medium" panose="020B0600000000000000" pitchFamily="34" charset="-128"/>
                            </a:rPr>
                            <m:t>𝑖</m:t>
                          </m:r>
                        </m:e>
                      </m:d>
                    </m:oMath>
                  </a14:m>
                  <a:r>
                    <a:rPr lang="en-US" altLang="ja-JP" sz="1400" dirty="0">
                      <a:solidFill>
                        <a:schemeClr val="tx1"/>
                      </a:solidFill>
                      <a:latin typeface="源ノ角ゴシック JP Medium" panose="020B0600000000000000" pitchFamily="34" charset="-128"/>
                      <a:ea typeface="源ノ角ゴシック JP Medium" panose="020B0600000000000000" pitchFamily="34" charset="-128"/>
                    </a:rPr>
                    <a:t> </a:t>
                  </a: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とする。</a:t>
                  </a:r>
                  <a:endPar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a:p>
                  <a:pPr marL="342900" indent="-342900">
                    <a:lnSpc>
                      <a:spcPct val="150000"/>
                    </a:lnSpc>
                    <a:buFont typeface="+mj-lt"/>
                    <a:buAutoNum type="arabicPeriod"/>
                  </a:pPr>
                  <a:r>
                    <a:rPr kumimoji="1" lang="en-US" altLang="ja-JP" sz="1400" dirty="0">
                      <a:solidFill>
                        <a:schemeClr val="tx1"/>
                      </a:solidFill>
                      <a:ea typeface="源ノ角ゴシック JP Medium" panose="020B0600000000000000" pitchFamily="34" charset="-128"/>
                    </a:rPr>
                    <a:t> </a:t>
                  </a:r>
                  <a14:m>
                    <m:oMath xmlns:m="http://schemas.openxmlformats.org/officeDocument/2006/math">
                      <m:sSubSup>
                        <m:sSubSupPr>
                          <m:ctrlPr>
                            <a:rPr kumimoji="1" lang="en-US" altLang="ja-JP" sz="1400" i="1" smtClean="0">
                              <a:solidFill>
                                <a:schemeClr val="tx1"/>
                              </a:solidFill>
                              <a:latin typeface="Cambria Math" panose="02040503050406030204" pitchFamily="18" charset="0"/>
                              <a:ea typeface="源ノ角ゴシック JP Medium" panose="020B0600000000000000" pitchFamily="34" charset="-128"/>
                            </a:rPr>
                          </m:ctrlPr>
                        </m:sSubSupPr>
                        <m:e>
                          <m:r>
                            <a:rPr kumimoji="1" lang="en-US" altLang="ja-JP" sz="1400" b="0" i="1" smtClean="0">
                              <a:solidFill>
                                <a:schemeClr val="tx1"/>
                              </a:solidFill>
                              <a:latin typeface="Cambria Math" panose="02040503050406030204" pitchFamily="18" charset="0"/>
                              <a:ea typeface="源ノ角ゴシック JP Medium" panose="020B0600000000000000" pitchFamily="34" charset="-128"/>
                            </a:rPr>
                            <m:t>𝑟</m:t>
                          </m:r>
                        </m:e>
                        <m:sub>
                          <m:r>
                            <a:rPr kumimoji="1" lang="en-US" altLang="ja-JP" sz="1400" b="0" i="1" smtClean="0">
                              <a:solidFill>
                                <a:schemeClr val="tx1"/>
                              </a:solidFill>
                              <a:latin typeface="Cambria Math" panose="02040503050406030204" pitchFamily="18" charset="0"/>
                              <a:ea typeface="源ノ角ゴシック JP Medium" panose="020B0600000000000000" pitchFamily="34" charset="-128"/>
                            </a:rPr>
                            <m:t>𝑡</m:t>
                          </m:r>
                        </m:sub>
                        <m:sup>
                          <m:r>
                            <a:rPr kumimoji="1" lang="en-US" altLang="ja-JP" sz="1400" b="0" i="1" smtClean="0">
                              <a:solidFill>
                                <a:schemeClr val="tx1"/>
                              </a:solidFill>
                              <a:latin typeface="Cambria Math" panose="02040503050406030204" pitchFamily="18" charset="0"/>
                              <a:ea typeface="源ノ角ゴシック JP Medium" panose="020B0600000000000000" pitchFamily="34" charset="-128"/>
                            </a:rPr>
                            <m:t>𝑁</m:t>
                          </m:r>
                        </m:sup>
                      </m:sSubSup>
                      <m:d>
                        <m:dPr>
                          <m:ctrlPr>
                            <a:rPr kumimoji="1" lang="en-US" altLang="ja-JP" sz="1400" i="1" smtClean="0">
                              <a:solidFill>
                                <a:schemeClr val="tx1"/>
                              </a:solidFill>
                              <a:latin typeface="Cambria Math" panose="02040503050406030204" pitchFamily="18" charset="0"/>
                              <a:ea typeface="源ノ角ゴシック JP Medium" panose="020B0600000000000000" pitchFamily="34" charset="-128"/>
                            </a:rPr>
                          </m:ctrlPr>
                        </m:dPr>
                        <m:e>
                          <m:r>
                            <a:rPr kumimoji="1" lang="en-US" altLang="ja-JP" sz="1400" b="0" i="1" smtClean="0">
                              <a:solidFill>
                                <a:schemeClr val="tx1"/>
                              </a:solidFill>
                              <a:latin typeface="Cambria Math" panose="02040503050406030204" pitchFamily="18" charset="0"/>
                              <a:ea typeface="源ノ角ゴシック JP Medium" panose="020B0600000000000000" pitchFamily="34" charset="-128"/>
                            </a:rPr>
                            <m:t>𝑖</m:t>
                          </m:r>
                        </m:e>
                      </m:d>
                    </m:oMath>
                  </a14:m>
                  <a:r>
                    <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rPr>
                    <a:t> </a:t>
                  </a: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から</a:t>
                  </a:r>
                  <a:r>
                    <a:rPr lang="en-US" altLang="ja-JP" sz="1400" dirty="0">
                      <a:solidFill>
                        <a:schemeClr val="tx1"/>
                      </a:solidFill>
                      <a:latin typeface="源ノ角ゴシック JP Medium" panose="020B0600000000000000" pitchFamily="34" charset="-128"/>
                      <a:ea typeface="源ノ角ゴシック JP Medium" panose="020B0600000000000000" pitchFamily="34" charset="-128"/>
                    </a:rPr>
                    <a:t> </a:t>
                  </a:r>
                  <a14:m>
                    <m:oMath xmlns:m="http://schemas.openxmlformats.org/officeDocument/2006/math">
                      <m:sSup>
                        <m:sSupPr>
                          <m:ctrlPr>
                            <a:rPr lang="en-US" altLang="ja-JP" sz="1400" i="1">
                              <a:solidFill>
                                <a:schemeClr val="tx1"/>
                              </a:solidFill>
                              <a:latin typeface="Cambria Math" panose="02040503050406030204" pitchFamily="18" charset="0"/>
                              <a:ea typeface="源ノ角ゴシック JP Medium" panose="020B0600000000000000" pitchFamily="34" charset="-128"/>
                            </a:rPr>
                          </m:ctrlPr>
                        </m:sSupPr>
                        <m:e>
                          <m:r>
                            <a:rPr lang="en-US" altLang="ja-JP" sz="1400" i="1">
                              <a:solidFill>
                                <a:schemeClr val="tx1"/>
                              </a:solidFill>
                              <a:latin typeface="Cambria Math" panose="02040503050406030204" pitchFamily="18" charset="0"/>
                              <a:ea typeface="源ノ角ゴシック JP Medium" panose="020B0600000000000000" pitchFamily="34" charset="-128"/>
                            </a:rPr>
                            <m:t>𝑟</m:t>
                          </m:r>
                        </m:e>
                        <m:sup>
                          <m:r>
                            <a:rPr lang="en-US" altLang="ja-JP" sz="1400" i="1">
                              <a:solidFill>
                                <a:schemeClr val="tx1"/>
                              </a:solidFill>
                              <a:latin typeface="Cambria Math" panose="02040503050406030204" pitchFamily="18" charset="0"/>
                              <a:ea typeface="源ノ角ゴシック JP Medium" panose="020B0600000000000000" pitchFamily="34" charset="-128"/>
                            </a:rPr>
                            <m:t>𝑁</m:t>
                          </m:r>
                        </m:sup>
                      </m:sSup>
                      <m:r>
                        <a:rPr lang="en-US" altLang="ja-JP" sz="1400" i="1">
                          <a:solidFill>
                            <a:schemeClr val="tx1"/>
                          </a:solidFill>
                          <a:latin typeface="Cambria Math" panose="02040503050406030204" pitchFamily="18" charset="0"/>
                          <a:ea typeface="源ノ角ゴシック JP Medium" panose="020B0600000000000000" pitchFamily="34" charset="-128"/>
                        </a:rPr>
                        <m:t>(</m:t>
                      </m:r>
                      <m:r>
                        <a:rPr lang="en-US" altLang="ja-JP" sz="1400" i="1">
                          <a:solidFill>
                            <a:schemeClr val="tx1"/>
                          </a:solidFill>
                          <a:latin typeface="Cambria Math" panose="02040503050406030204" pitchFamily="18" charset="0"/>
                          <a:ea typeface="源ノ角ゴシック JP Medium" panose="020B0600000000000000" pitchFamily="34" charset="-128"/>
                        </a:rPr>
                        <m:t>𝑖</m:t>
                      </m:r>
                      <m:r>
                        <a:rPr lang="en-US" altLang="ja-JP" sz="1400" i="1">
                          <a:solidFill>
                            <a:schemeClr val="tx1"/>
                          </a:solidFill>
                          <a:latin typeface="Cambria Math" panose="02040503050406030204" pitchFamily="18" charset="0"/>
                          <a:ea typeface="源ノ角ゴシック JP Medium" panose="020B0600000000000000" pitchFamily="34" charset="-128"/>
                        </a:rPr>
                        <m:t>)</m:t>
                      </m:r>
                    </m:oMath>
                  </a14:m>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 への変化に伴う系全体のポテンシャルエネルギーの変化量を </a:t>
                  </a:r>
                  <a14:m>
                    <m:oMath xmlns:m="http://schemas.openxmlformats.org/officeDocument/2006/math">
                      <m:r>
                        <a:rPr lang="ja-JP" altLang="en-US" sz="1400" i="1" smtClean="0">
                          <a:solidFill>
                            <a:schemeClr val="tx1"/>
                          </a:solidFill>
                          <a:latin typeface="Cambria Math" panose="02040503050406030204" pitchFamily="18" charset="0"/>
                          <a:ea typeface="源ノ角ゴシック JP Medium" panose="020B0600000000000000" pitchFamily="34" charset="-128"/>
                        </a:rPr>
                        <m:t>∆</m:t>
                      </m:r>
                      <m:r>
                        <m:rPr>
                          <m:sty m:val="p"/>
                        </m:rPr>
                        <a:rPr kumimoji="1" lang="en-US" altLang="ja-JP" sz="1400" i="1">
                          <a:solidFill>
                            <a:schemeClr val="tx1"/>
                          </a:solidFill>
                          <a:latin typeface="Cambria Math" panose="02040503050406030204" pitchFamily="18" charset="0"/>
                          <a:ea typeface="源ノ角ゴシック JP Medium" panose="020B0600000000000000" pitchFamily="34" charset="-128"/>
                        </a:rPr>
                        <m:t>Φ</m:t>
                      </m:r>
                    </m:oMath>
                  </a14:m>
                  <a:r>
                    <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rPr>
                    <a:t> </a:t>
                  </a: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とする。</a:t>
                  </a:r>
                  <a:endPar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a:p>
                  <a:pPr marL="342900" indent="-342900">
                    <a:lnSpc>
                      <a:spcPct val="150000"/>
                    </a:lnSpc>
                    <a:buFont typeface="+mj-lt"/>
                    <a:buAutoNum type="arabicPeriod"/>
                  </a:pPr>
                  <a:r>
                    <a:rPr lang="ja-JP" altLang="en-US" sz="1400" dirty="0">
                      <a:solidFill>
                        <a:schemeClr val="tx1"/>
                      </a:solidFill>
                      <a:ea typeface="源ノ角ゴシック JP Medium" panose="020B0600000000000000" pitchFamily="34" charset="-128"/>
                    </a:rPr>
                    <a:t> </a:t>
                  </a:r>
                  <a14:m>
                    <m:oMath xmlns:m="http://schemas.openxmlformats.org/officeDocument/2006/math">
                      <m:r>
                        <a:rPr lang="ja-JP" altLang="en-US" sz="1400" i="1" smtClean="0">
                          <a:solidFill>
                            <a:schemeClr val="tx1"/>
                          </a:solidFill>
                          <a:latin typeface="Cambria Math" panose="02040503050406030204" pitchFamily="18" charset="0"/>
                          <a:ea typeface="源ノ角ゴシック JP Medium" panose="020B0600000000000000" pitchFamily="34" charset="-128"/>
                        </a:rPr>
                        <m:t>∆</m:t>
                      </m:r>
                      <m:r>
                        <m:rPr>
                          <m:sty m:val="p"/>
                        </m:rPr>
                        <a:rPr kumimoji="1" lang="en-US" altLang="ja-JP" sz="1400" i="1">
                          <a:solidFill>
                            <a:schemeClr val="tx1"/>
                          </a:solidFill>
                          <a:latin typeface="Cambria Math" panose="02040503050406030204" pitchFamily="18" charset="0"/>
                          <a:ea typeface="源ノ角ゴシック JP Medium" panose="020B0600000000000000" pitchFamily="34" charset="-128"/>
                        </a:rPr>
                        <m:t>Φ</m:t>
                      </m:r>
                      <m:r>
                        <a:rPr kumimoji="1" lang="en-US" altLang="ja-JP" sz="1400" b="0" i="1" smtClean="0">
                          <a:solidFill>
                            <a:schemeClr val="tx1"/>
                          </a:solidFill>
                          <a:latin typeface="Cambria Math" panose="02040503050406030204" pitchFamily="18" charset="0"/>
                          <a:ea typeface="源ノ角ゴシック JP Medium" panose="020B0600000000000000" pitchFamily="34" charset="-128"/>
                        </a:rPr>
                        <m:t>&lt;0</m:t>
                      </m:r>
                    </m:oMath>
                  </a14:m>
                  <a:r>
                    <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rPr>
                    <a:t> </a:t>
                  </a: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なら仮の配置を新たな配置として採用する。</a:t>
                  </a:r>
                  <a:endPar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a:p>
                  <a:pPr marL="342900" indent="-342900">
                    <a:lnSpc>
                      <a:spcPct val="150000"/>
                    </a:lnSpc>
                    <a:buFont typeface="+mj-lt"/>
                    <a:buAutoNum type="arabicPeriod"/>
                  </a:pPr>
                  <a:r>
                    <a:rPr lang="ja-JP" altLang="en-US" sz="1400" dirty="0">
                      <a:solidFill>
                        <a:schemeClr val="tx1"/>
                      </a:solidFill>
                      <a:ea typeface="源ノ角ゴシック JP Medium" panose="020B0600000000000000" pitchFamily="34" charset="-128"/>
                    </a:rPr>
                    <a:t> </a:t>
                  </a:r>
                  <a14:m>
                    <m:oMath xmlns:m="http://schemas.openxmlformats.org/officeDocument/2006/math">
                      <m:r>
                        <a:rPr lang="ja-JP" altLang="en-US" sz="1400" i="1" smtClean="0">
                          <a:solidFill>
                            <a:schemeClr val="tx1"/>
                          </a:solidFill>
                          <a:latin typeface="Cambria Math" panose="02040503050406030204" pitchFamily="18" charset="0"/>
                          <a:ea typeface="源ノ角ゴシック JP Medium" panose="020B0600000000000000" pitchFamily="34" charset="-128"/>
                        </a:rPr>
                        <m:t>∆</m:t>
                      </m:r>
                      <m:r>
                        <m:rPr>
                          <m:sty m:val="p"/>
                        </m:rPr>
                        <a:rPr kumimoji="1" lang="en-US" altLang="ja-JP" sz="1400" i="1">
                          <a:solidFill>
                            <a:schemeClr val="tx1"/>
                          </a:solidFill>
                          <a:latin typeface="Cambria Math" panose="02040503050406030204" pitchFamily="18" charset="0"/>
                          <a:ea typeface="源ノ角ゴシック JP Medium" panose="020B0600000000000000" pitchFamily="34" charset="-128"/>
                        </a:rPr>
                        <m:t>Φ</m:t>
                      </m:r>
                      <m:r>
                        <a:rPr kumimoji="1" lang="en-US" altLang="ja-JP" sz="1400" b="0" i="1" smtClean="0">
                          <a:solidFill>
                            <a:schemeClr val="tx1"/>
                          </a:solidFill>
                          <a:latin typeface="Cambria Math" panose="02040503050406030204" pitchFamily="18" charset="0"/>
                          <a:ea typeface="源ノ角ゴシック JP Medium" panose="020B0600000000000000" pitchFamily="34" charset="-128"/>
                        </a:rPr>
                        <m:t>&gt;0</m:t>
                      </m:r>
                    </m:oMath>
                  </a14:m>
                  <a:r>
                    <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rPr>
                    <a:t> </a:t>
                  </a: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なら</a:t>
                  </a:r>
                  <a:r>
                    <a:rPr lang="en-US" altLang="ja-JP" sz="1400" dirty="0">
                      <a:solidFill>
                        <a:schemeClr val="tx1"/>
                      </a:solidFill>
                      <a:latin typeface="源ノ角ゴシック JP Medium" panose="020B0600000000000000" pitchFamily="34" charset="-128"/>
                      <a:ea typeface="源ノ角ゴシック JP Medium" panose="020B0600000000000000" pitchFamily="34" charset="-128"/>
                    </a:rPr>
                    <a:t> 0~1 </a:t>
                  </a: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までの一様乱数 </a:t>
                  </a:r>
                  <a:r>
                    <a:rPr lang="en-US" altLang="ja-JP" sz="1400" dirty="0">
                      <a:solidFill>
                        <a:schemeClr val="tx1"/>
                      </a:solidFill>
                      <a:latin typeface="源ノ角ゴシック JP Medium" panose="020B0600000000000000" pitchFamily="34" charset="-128"/>
                      <a:ea typeface="源ノ角ゴシック JP Medium" panose="020B0600000000000000" pitchFamily="34" charset="-128"/>
                    </a:rPr>
                    <a:t>r </a:t>
                  </a: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と </a:t>
                  </a:r>
                  <a:r>
                    <a:rPr lang="en-US" altLang="ja-JP" sz="1400" dirty="0">
                      <a:solidFill>
                        <a:schemeClr val="tx1"/>
                      </a:solidFill>
                      <a:latin typeface="源ノ角ゴシック JP Medium" panose="020B0600000000000000" pitchFamily="34" charset="-128"/>
                      <a:ea typeface="源ノ角ゴシック JP Medium" panose="020B0600000000000000" pitchFamily="34" charset="-128"/>
                    </a:rPr>
                    <a:t>exp(</a:t>
                  </a:r>
                  <a14:m>
                    <m:oMath xmlns:m="http://schemas.openxmlformats.org/officeDocument/2006/math">
                      <m:r>
                        <a:rPr lang="en-US" altLang="ja-JP" sz="1400" b="0" i="1" smtClean="0">
                          <a:solidFill>
                            <a:schemeClr val="tx1"/>
                          </a:solidFill>
                          <a:latin typeface="Cambria Math" panose="02040503050406030204" pitchFamily="18" charset="0"/>
                          <a:ea typeface="源ノ角ゴシック JP Medium" panose="020B0600000000000000" pitchFamily="34" charset="-128"/>
                        </a:rPr>
                        <m:t>−</m:t>
                      </m:r>
                      <m:r>
                        <a:rPr lang="ja-JP" altLang="en-US" sz="1400" b="0" i="1" smtClean="0">
                          <a:solidFill>
                            <a:schemeClr val="tx1"/>
                          </a:solidFill>
                          <a:latin typeface="Cambria Math" panose="02040503050406030204" pitchFamily="18" charset="0"/>
                          <a:ea typeface="源ノ角ゴシック JP Medium" panose="020B0600000000000000" pitchFamily="34" charset="-128"/>
                        </a:rPr>
                        <m:t>𝛽</m:t>
                      </m:r>
                      <m:r>
                        <a:rPr lang="ja-JP" altLang="en-US" sz="1400" b="0" i="1" smtClean="0">
                          <a:solidFill>
                            <a:schemeClr val="tx1"/>
                          </a:solidFill>
                          <a:latin typeface="Cambria Math" panose="02040503050406030204" pitchFamily="18" charset="0"/>
                          <a:ea typeface="源ノ角ゴシック JP Medium" panose="020B0600000000000000" pitchFamily="34" charset="-128"/>
                        </a:rPr>
                        <m:t>∆</m:t>
                      </m:r>
                      <m:r>
                        <m:rPr>
                          <m:sty m:val="p"/>
                        </m:rPr>
                        <a:rPr lang="en-US" altLang="ja-JP" sz="1400" i="1">
                          <a:solidFill>
                            <a:schemeClr val="tx1"/>
                          </a:solidFill>
                          <a:latin typeface="Cambria Math" panose="02040503050406030204" pitchFamily="18" charset="0"/>
                          <a:ea typeface="源ノ角ゴシック JP Medium" panose="020B0600000000000000" pitchFamily="34" charset="-128"/>
                        </a:rPr>
                        <m:t>Φ</m:t>
                      </m:r>
                    </m:oMath>
                  </a14:m>
                  <a:r>
                    <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rPr>
                    <a:t>) </a:t>
                  </a: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を比較して、</a:t>
                  </a:r>
                  <a:br>
                    <a:rPr lang="en-US" altLang="ja-JP" sz="1400" dirty="0">
                      <a:solidFill>
                        <a:schemeClr val="tx1"/>
                      </a:solidFill>
                      <a:latin typeface="源ノ角ゴシック JP Medium" panose="020B0600000000000000" pitchFamily="34" charset="-128"/>
                      <a:ea typeface="源ノ角ゴシック JP Medium" panose="020B0600000000000000" pitchFamily="34" charset="-128"/>
                    </a:rPr>
                  </a:br>
                  <a14:m>
                    <m:oMath xmlns:m="http://schemas.openxmlformats.org/officeDocument/2006/math">
                      <m:r>
                        <a:rPr lang="en-US" altLang="ja-JP" sz="1400" b="0" i="1" smtClean="0">
                          <a:solidFill>
                            <a:schemeClr val="tx1"/>
                          </a:solidFill>
                          <a:latin typeface="Cambria Math" panose="02040503050406030204" pitchFamily="18" charset="0"/>
                          <a:ea typeface="源ノ角ゴシック JP Medium" panose="020B0600000000000000" pitchFamily="34" charset="-128"/>
                        </a:rPr>
                        <m:t>𝑟</m:t>
                      </m:r>
                      <m:r>
                        <a:rPr lang="en-US" altLang="ja-JP" sz="1400" b="0" i="1" smtClean="0">
                          <a:solidFill>
                            <a:schemeClr val="tx1"/>
                          </a:solidFill>
                          <a:latin typeface="Cambria Math" panose="02040503050406030204" pitchFamily="18" charset="0"/>
                          <a:ea typeface="源ノ角ゴシック JP Medium" panose="020B0600000000000000" pitchFamily="34" charset="-128"/>
                        </a:rPr>
                        <m:t>≤</m:t>
                      </m:r>
                      <m:r>
                        <m:rPr>
                          <m:sty m:val="p"/>
                        </m:rPr>
                        <a:rPr lang="en-US" altLang="ja-JP" sz="1400" b="0" i="0" smtClean="0">
                          <a:solidFill>
                            <a:schemeClr val="tx1"/>
                          </a:solidFill>
                          <a:latin typeface="Cambria Math" panose="02040503050406030204" pitchFamily="18" charset="0"/>
                          <a:ea typeface="源ノ角ゴシック JP Medium" panose="020B0600000000000000" pitchFamily="34" charset="-128"/>
                        </a:rPr>
                        <m:t>exp</m:t>
                      </m:r>
                      <m:r>
                        <a:rPr lang="en-US" altLang="ja-JP" sz="1400" b="0" i="1" smtClean="0">
                          <a:solidFill>
                            <a:schemeClr val="tx1"/>
                          </a:solidFill>
                          <a:latin typeface="Cambria Math" panose="02040503050406030204" pitchFamily="18" charset="0"/>
                          <a:ea typeface="源ノ角ゴシック JP Medium" panose="020B0600000000000000" pitchFamily="34" charset="-128"/>
                        </a:rPr>
                        <m:t>⁡(−</m:t>
                      </m:r>
                      <m:r>
                        <a:rPr lang="en-US" altLang="ja-JP" sz="1400" b="0" i="1" smtClean="0">
                          <a:solidFill>
                            <a:schemeClr val="tx1"/>
                          </a:solidFill>
                          <a:latin typeface="Cambria Math" panose="02040503050406030204" pitchFamily="18" charset="0"/>
                          <a:ea typeface="源ノ角ゴシック JP Medium" panose="020B0600000000000000" pitchFamily="34" charset="-128"/>
                        </a:rPr>
                        <m:t>𝛽𝜙</m:t>
                      </m:r>
                      <m:r>
                        <a:rPr lang="en-US" altLang="ja-JP" sz="1400" b="0" i="1" smtClean="0">
                          <a:solidFill>
                            <a:schemeClr val="tx1"/>
                          </a:solidFill>
                          <a:latin typeface="Cambria Math" panose="02040503050406030204" pitchFamily="18" charset="0"/>
                          <a:ea typeface="源ノ角ゴシック JP Medium" panose="020B0600000000000000" pitchFamily="34" charset="-128"/>
                        </a:rPr>
                        <m:t>)</m:t>
                      </m:r>
                    </m:oMath>
                  </a14:m>
                  <a:r>
                    <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rPr>
                    <a:t> </a:t>
                  </a: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なら仮の配置を採用。それ以外は採用せず以前の配置のままにする。</a:t>
                  </a:r>
                  <a:endPar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a:p>
                  <a:pPr marL="342900" indent="-342900">
                    <a:lnSpc>
                      <a:spcPct val="150000"/>
                    </a:lnSpc>
                    <a:buFont typeface="+mj-lt"/>
                    <a:buAutoNum type="arabicPeriod"/>
                  </a:pP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すべての粒子で、</a:t>
                  </a:r>
                  <a:r>
                    <a:rPr lang="en-US" altLang="ja-JP" sz="1400" dirty="0">
                      <a:solidFill>
                        <a:schemeClr val="tx1"/>
                      </a:solidFill>
                      <a:latin typeface="源ノ角ゴシック JP Medium" panose="020B0600000000000000" pitchFamily="34" charset="-128"/>
                      <a:ea typeface="源ノ角ゴシック JP Medium" panose="020B0600000000000000" pitchFamily="34" charset="-128"/>
                    </a:rPr>
                    <a:t>3~6 </a:t>
                  </a: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を繰り返す。（完了で</a:t>
                  </a:r>
                  <a:r>
                    <a:rPr lang="en-US" altLang="ja-JP" sz="1400" dirty="0">
                      <a:solidFill>
                        <a:schemeClr val="tx1"/>
                      </a:solidFill>
                      <a:latin typeface="源ノ角ゴシック JP Medium" panose="020B0600000000000000" pitchFamily="34" charset="-128"/>
                      <a:ea typeface="源ノ角ゴシック JP Medium" panose="020B0600000000000000" pitchFamily="34" charset="-128"/>
                    </a:rPr>
                    <a:t> 1step</a:t>
                  </a: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a:t>
                  </a:r>
                  <a:endPar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p:txBody>
            </p:sp>
          </mc:Choice>
          <mc:Fallback xmlns="">
            <p:sp>
              <p:nvSpPr>
                <p:cNvPr id="7" name="四角形: 角を丸くする 6">
                  <a:extLst>
                    <a:ext uri="{FF2B5EF4-FFF2-40B4-BE49-F238E27FC236}">
                      <a16:creationId xmlns:a16="http://schemas.microsoft.com/office/drawing/2014/main" id="{684BAACB-0970-4205-A132-430D389D6FAB}"/>
                    </a:ext>
                  </a:extLst>
                </p:cNvPr>
                <p:cNvSpPr>
                  <a:spLocks noRot="1" noChangeAspect="1" noMove="1" noResize="1" noEditPoints="1" noAdjustHandles="1" noChangeArrowheads="1" noChangeShapeType="1" noTextEdit="1"/>
                </p:cNvSpPr>
                <p:nvPr/>
              </p:nvSpPr>
              <p:spPr>
                <a:xfrm>
                  <a:off x="3118449" y="1728362"/>
                  <a:ext cx="5955102" cy="4154853"/>
                </a:xfrm>
                <a:prstGeom prst="roundRect">
                  <a:avLst>
                    <a:gd name="adj" fmla="val 0"/>
                  </a:avLst>
                </a:prstGeom>
                <a:blipFill>
                  <a:blip r:embed="rId2"/>
                  <a:stretch>
                    <a:fillRect l="-409"/>
                  </a:stretch>
                </a:blipFill>
                <a:ln>
                  <a:noFill/>
                </a:ln>
              </p:spPr>
              <p:txBody>
                <a:bodyPr/>
                <a:lstStyle/>
                <a:p>
                  <a:r>
                    <a:rPr lang="ja-JP" altLang="en-US">
                      <a:noFill/>
                    </a:rPr>
                    <a:t> </a:t>
                  </a:r>
                </a:p>
              </p:txBody>
            </p:sp>
          </mc:Fallback>
        </mc:AlternateContent>
      </p:grpSp>
      <p:grpSp>
        <p:nvGrpSpPr>
          <p:cNvPr id="8" name="グループ化 7">
            <a:extLst>
              <a:ext uri="{FF2B5EF4-FFF2-40B4-BE49-F238E27FC236}">
                <a16:creationId xmlns:a16="http://schemas.microsoft.com/office/drawing/2014/main" id="{5329951D-D143-44A8-90F7-E233C182525F}"/>
              </a:ext>
            </a:extLst>
          </p:cNvPr>
          <p:cNvGrpSpPr/>
          <p:nvPr/>
        </p:nvGrpSpPr>
        <p:grpSpPr>
          <a:xfrm>
            <a:off x="7643090" y="4287329"/>
            <a:ext cx="3916392" cy="2248774"/>
            <a:chOff x="2534729" y="1089643"/>
            <a:chExt cx="4054074" cy="1909263"/>
          </a:xfrm>
        </p:grpSpPr>
        <p:sp>
          <p:nvSpPr>
            <p:cNvPr id="9" name="四角形: 角を丸くする 8">
              <a:extLst>
                <a:ext uri="{FF2B5EF4-FFF2-40B4-BE49-F238E27FC236}">
                  <a16:creationId xmlns:a16="http://schemas.microsoft.com/office/drawing/2014/main" id="{8C9D0C2E-E2DC-418E-8CF0-77EAC6055D86}"/>
                </a:ext>
              </a:extLst>
            </p:cNvPr>
            <p:cNvSpPr/>
            <p:nvPr/>
          </p:nvSpPr>
          <p:spPr>
            <a:xfrm>
              <a:off x="2534729" y="1089643"/>
              <a:ext cx="4054074" cy="1909263"/>
            </a:xfrm>
            <a:prstGeom prst="roundRect">
              <a:avLst>
                <a:gd name="adj" fmla="val 0"/>
              </a:avLst>
            </a:prstGeom>
            <a:solidFill>
              <a:schemeClr val="accent6">
                <a:lumMod val="20000"/>
                <a:lumOff val="80000"/>
              </a:schemeClr>
            </a:solidFill>
            <a:ln>
              <a:solidFill>
                <a:srgbClr val="3857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latin typeface="源ノ角ゴシック JP Medium" panose="020B0600000000000000" pitchFamily="34" charset="-128"/>
                <a:ea typeface="源ノ角ゴシック JP Medium" panose="020B0600000000000000" pitchFamily="34" charset="-128"/>
              </a:endParaRPr>
            </a:p>
          </p:txBody>
        </p:sp>
        <p:sp>
          <p:nvSpPr>
            <p:cNvPr id="10" name="四角形: 角を丸くする 9">
              <a:extLst>
                <a:ext uri="{FF2B5EF4-FFF2-40B4-BE49-F238E27FC236}">
                  <a16:creationId xmlns:a16="http://schemas.microsoft.com/office/drawing/2014/main" id="{858D3C66-BDB5-4B64-9230-2D0D33D411CF}"/>
                </a:ext>
              </a:extLst>
            </p:cNvPr>
            <p:cNvSpPr/>
            <p:nvPr/>
          </p:nvSpPr>
          <p:spPr>
            <a:xfrm>
              <a:off x="2534730" y="1089644"/>
              <a:ext cx="1837426" cy="338118"/>
            </a:xfrm>
            <a:prstGeom prst="roundRect">
              <a:avLst>
                <a:gd name="adj" fmla="val 0"/>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latin typeface="源ノ角ゴシック JP Medium" panose="020B0600000000000000" pitchFamily="34" charset="-128"/>
                  <a:ea typeface="源ノ角ゴシック JP Medium" panose="020B0600000000000000" pitchFamily="34" charset="-128"/>
                </a:rPr>
                <a:t>セットアップ</a:t>
              </a:r>
            </a:p>
          </p:txBody>
        </p:sp>
        <mc:AlternateContent xmlns:mc="http://schemas.openxmlformats.org/markup-compatibility/2006" xmlns:a14="http://schemas.microsoft.com/office/drawing/2010/main">
          <mc:Choice Requires="a14">
            <p:sp>
              <p:nvSpPr>
                <p:cNvPr id="11" name="四角形: 角を丸くする 10">
                  <a:extLst>
                    <a:ext uri="{FF2B5EF4-FFF2-40B4-BE49-F238E27FC236}">
                      <a16:creationId xmlns:a16="http://schemas.microsoft.com/office/drawing/2014/main" id="{AB166013-946C-4D5A-A425-4907FF21AA01}"/>
                    </a:ext>
                  </a:extLst>
                </p:cNvPr>
                <p:cNvSpPr/>
                <p:nvPr/>
              </p:nvSpPr>
              <p:spPr>
                <a:xfrm>
                  <a:off x="2641076" y="1611538"/>
                  <a:ext cx="3767737" cy="114238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ja-JP" altLang="en-US" sz="1400" b="0" i="0" dirty="0">
                      <a:solidFill>
                        <a:schemeClr val="tx1"/>
                      </a:solidFill>
                      <a:latin typeface="Cambria Math" panose="02040503050406030204" pitchFamily="18" charset="0"/>
                      <a:ea typeface="源ノ角ゴシック JP Medium" panose="020B0600000000000000" pitchFamily="34" charset="-128"/>
                    </a:rPr>
                    <a:t>立方体中の気体</a:t>
                  </a:r>
                  <a:br>
                    <a:rPr lang="en-US" altLang="ja-JP" sz="1400" dirty="0">
                      <a:solidFill>
                        <a:schemeClr val="tx1"/>
                      </a:solidFill>
                      <a:latin typeface="Cambria Math" panose="02040503050406030204" pitchFamily="18" charset="0"/>
                      <a:ea typeface="源ノ角ゴシック JP Medium" panose="020B0600000000000000" pitchFamily="34" charset="-128"/>
                    </a:rPr>
                  </a:br>
                  <a:r>
                    <a:rPr lang="en-US" altLang="ja-JP" sz="1400" b="0" i="0" dirty="0">
                      <a:solidFill>
                        <a:schemeClr val="tx1"/>
                      </a:solidFill>
                      <a:latin typeface="Cambria Math" panose="02040503050406030204" pitchFamily="18" charset="0"/>
                      <a:ea typeface="源ノ角ゴシック JP Medium" panose="020B0600000000000000" pitchFamily="34" charset="-128"/>
                    </a:rPr>
                    <a:t>(</a:t>
                  </a:r>
                  <a:r>
                    <a:rPr lang="ja-JP" altLang="en-US" sz="1400" b="0" i="0" dirty="0">
                      <a:solidFill>
                        <a:schemeClr val="tx1"/>
                      </a:solidFill>
                      <a:latin typeface="Cambria Math" panose="02040503050406030204" pitchFamily="18" charset="0"/>
                      <a:ea typeface="源ノ角ゴシック JP Medium" panose="020B0600000000000000" pitchFamily="34" charset="-128"/>
                    </a:rPr>
                    <a:t>レナードジョーンズポテンシャルのみ</a:t>
                  </a:r>
                  <a:r>
                    <a:rPr lang="en-US" altLang="ja-JP" sz="1400" b="0" i="0" dirty="0">
                      <a:solidFill>
                        <a:schemeClr val="tx1"/>
                      </a:solidFill>
                      <a:latin typeface="Cambria Math" panose="02040503050406030204" pitchFamily="18" charset="0"/>
                      <a:ea typeface="源ノ角ゴシック JP Medium" panose="020B0600000000000000" pitchFamily="34" charset="-128"/>
                    </a:rPr>
                    <a:t>)</a:t>
                  </a:r>
                </a:p>
                <a:p>
                  <a:pPr marL="285750" indent="-285750">
                    <a:lnSpc>
                      <a:spcPct val="150000"/>
                    </a:lnSpc>
                    <a:buFont typeface="Arial" panose="020B0604020202020204" pitchFamily="34" charset="0"/>
                    <a:buChar char="•"/>
                  </a:pPr>
                  <a14:m>
                    <m:oMath xmlns:m="http://schemas.openxmlformats.org/officeDocument/2006/math">
                      <m:r>
                        <m:rPr>
                          <m:sty m:val="p"/>
                        </m:rPr>
                        <a:rPr lang="en-US" altLang="ja-JP" sz="1400" b="0" i="0" smtClean="0">
                          <a:solidFill>
                            <a:schemeClr val="tx1"/>
                          </a:solidFill>
                          <a:latin typeface="Cambria Math" panose="02040503050406030204" pitchFamily="18" charset="0"/>
                          <a:ea typeface="源ノ角ゴシック JP Medium" panose="020B0600000000000000" pitchFamily="34" charset="-128"/>
                        </a:rPr>
                        <m:t>N</m:t>
                      </m:r>
                      <m:r>
                        <a:rPr lang="en-US" altLang="ja-JP" sz="1400" b="0" i="0" smtClean="0">
                          <a:solidFill>
                            <a:schemeClr val="tx1"/>
                          </a:solidFill>
                          <a:latin typeface="Cambria Math" panose="02040503050406030204" pitchFamily="18" charset="0"/>
                          <a:ea typeface="源ノ角ゴシック JP Medium" panose="020B0600000000000000" pitchFamily="34" charset="-128"/>
                        </a:rPr>
                        <m:t>=1</m:t>
                      </m:r>
                      <m:r>
                        <a:rPr lang="en-US" altLang="ja-JP" sz="1400" b="0" i="1" smtClean="0">
                          <a:solidFill>
                            <a:schemeClr val="tx1"/>
                          </a:solidFill>
                          <a:latin typeface="Cambria Math" panose="02040503050406030204" pitchFamily="18" charset="0"/>
                          <a:ea typeface="源ノ角ゴシック JP Medium" panose="020B0600000000000000" pitchFamily="34" charset="-128"/>
                        </a:rPr>
                        <m:t>6,  </m:t>
                      </m:r>
                      <m:r>
                        <a:rPr lang="ja-JP" altLang="en-US" sz="1400" i="1">
                          <a:solidFill>
                            <a:schemeClr val="tx1"/>
                          </a:solidFill>
                          <a:latin typeface="Cambria Math" panose="02040503050406030204" pitchFamily="18" charset="0"/>
                          <a:ea typeface="源ノ角ゴシック JP Medium" panose="020B0600000000000000" pitchFamily="34" charset="-128"/>
                        </a:rPr>
                        <m:t>粒子</m:t>
                      </m:r>
                      <m:r>
                        <a:rPr lang="ja-JP" altLang="en-US" sz="1400" i="1" smtClean="0">
                          <a:solidFill>
                            <a:schemeClr val="tx1"/>
                          </a:solidFill>
                          <a:latin typeface="Cambria Math" panose="02040503050406030204" pitchFamily="18" charset="0"/>
                          <a:ea typeface="源ノ角ゴシック JP Medium" panose="020B0600000000000000" pitchFamily="34" charset="-128"/>
                        </a:rPr>
                        <m:t>数密度</m:t>
                      </m:r>
                      <m:r>
                        <a:rPr lang="en-US" altLang="ja-JP" sz="1400" b="0" i="1" smtClean="0">
                          <a:solidFill>
                            <a:schemeClr val="tx1"/>
                          </a:solidFill>
                          <a:latin typeface="Cambria Math" panose="02040503050406030204" pitchFamily="18" charset="0"/>
                          <a:ea typeface="源ノ角ゴシック JP Medium" panose="020B0600000000000000" pitchFamily="34" charset="-128"/>
                        </a:rPr>
                        <m:t> </m:t>
                      </m:r>
                      <m:r>
                        <a:rPr lang="en-US" altLang="ja-JP" sz="1400" b="0" i="1" smtClean="0">
                          <a:solidFill>
                            <a:schemeClr val="tx1"/>
                          </a:solidFill>
                          <a:latin typeface="Cambria Math" panose="02040503050406030204" pitchFamily="18" charset="0"/>
                          <a:ea typeface="源ノ角ゴシック JP Medium" panose="020B0600000000000000" pitchFamily="34" charset="-128"/>
                        </a:rPr>
                        <m:t>𝜌</m:t>
                      </m:r>
                      <m:r>
                        <a:rPr lang="en-US" altLang="ja-JP" sz="1400" b="0" i="1" smtClean="0">
                          <a:solidFill>
                            <a:schemeClr val="tx1"/>
                          </a:solidFill>
                          <a:latin typeface="Cambria Math" panose="02040503050406030204" pitchFamily="18" charset="0"/>
                          <a:ea typeface="源ノ角ゴシック JP Medium" panose="020B0600000000000000" pitchFamily="34" charset="-128"/>
                        </a:rPr>
                        <m:t>=1.0,  </m:t>
                      </m:r>
                      <m:r>
                        <a:rPr lang="en-US" altLang="ja-JP" sz="1400" b="0" i="1" smtClean="0">
                          <a:solidFill>
                            <a:schemeClr val="tx1"/>
                          </a:solidFill>
                          <a:latin typeface="Cambria Math" panose="02040503050406030204" pitchFamily="18" charset="0"/>
                          <a:ea typeface="源ノ角ゴシック JP Medium" panose="020B0600000000000000" pitchFamily="34" charset="-128"/>
                        </a:rPr>
                        <m:t>𝑇</m:t>
                      </m:r>
                      <m:r>
                        <a:rPr lang="en-US" altLang="ja-JP" sz="1400" b="0" i="1" smtClean="0">
                          <a:solidFill>
                            <a:schemeClr val="tx1"/>
                          </a:solidFill>
                          <a:latin typeface="Cambria Math" panose="02040503050406030204" pitchFamily="18" charset="0"/>
                          <a:ea typeface="源ノ角ゴシック JP Medium" panose="020B0600000000000000" pitchFamily="34" charset="-128"/>
                        </a:rPr>
                        <m:t>=10</m:t>
                      </m:r>
                    </m:oMath>
                  </a14:m>
                  <a:endPar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a:p>
                  <a:pPr marL="285750" indent="-285750">
                    <a:lnSpc>
                      <a:spcPct val="150000"/>
                    </a:lnSpc>
                    <a:buFont typeface="Arial" panose="020B0604020202020204" pitchFamily="34" charset="0"/>
                    <a:buChar char="•"/>
                  </a:pP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モンテカルロステップ</a:t>
                  </a:r>
                  <a:r>
                    <a:rPr lang="en-US" altLang="ja-JP" sz="1400" dirty="0">
                      <a:solidFill>
                        <a:schemeClr val="tx1"/>
                      </a:solidFill>
                      <a:latin typeface="源ノ角ゴシック JP Medium" panose="020B0600000000000000" pitchFamily="34" charset="-128"/>
                      <a:ea typeface="源ノ角ゴシック JP Medium" panose="020B0600000000000000" pitchFamily="34" charset="-128"/>
                    </a:rPr>
                    <a:t> 10^5</a:t>
                  </a:r>
                  <a:endPar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p:txBody>
            </p:sp>
          </mc:Choice>
          <mc:Fallback xmlns="">
            <p:sp>
              <p:nvSpPr>
                <p:cNvPr id="11" name="四角形: 角を丸くする 10">
                  <a:extLst>
                    <a:ext uri="{FF2B5EF4-FFF2-40B4-BE49-F238E27FC236}">
                      <a16:creationId xmlns:a16="http://schemas.microsoft.com/office/drawing/2014/main" id="{AB166013-946C-4D5A-A425-4907FF21AA01}"/>
                    </a:ext>
                  </a:extLst>
                </p:cNvPr>
                <p:cNvSpPr>
                  <a:spLocks noRot="1" noChangeAspect="1" noMove="1" noResize="1" noEditPoints="1" noAdjustHandles="1" noChangeArrowheads="1" noChangeShapeType="1" noTextEdit="1"/>
                </p:cNvSpPr>
                <p:nvPr/>
              </p:nvSpPr>
              <p:spPr>
                <a:xfrm>
                  <a:off x="2641076" y="1611538"/>
                  <a:ext cx="3767737" cy="1142385"/>
                </a:xfrm>
                <a:prstGeom prst="roundRect">
                  <a:avLst>
                    <a:gd name="adj" fmla="val 0"/>
                  </a:avLst>
                </a:prstGeom>
                <a:blipFill>
                  <a:blip r:embed="rId3"/>
                  <a:stretch>
                    <a:fillRect l="-335" b="-4525"/>
                  </a:stretch>
                </a:blipFill>
                <a:ln>
                  <a:noFill/>
                </a:ln>
              </p:spPr>
              <p:txBody>
                <a:bodyPr/>
                <a:lstStyle/>
                <a:p>
                  <a:r>
                    <a:rPr lang="ja-JP" altLang="en-US">
                      <a:noFill/>
                    </a:rPr>
                    <a:t> </a:t>
                  </a:r>
                </a:p>
              </p:txBody>
            </p:sp>
          </mc:Fallback>
        </mc:AlternateContent>
      </p:grpSp>
      <p:grpSp>
        <p:nvGrpSpPr>
          <p:cNvPr id="13" name="グループ化 12">
            <a:extLst>
              <a:ext uri="{FF2B5EF4-FFF2-40B4-BE49-F238E27FC236}">
                <a16:creationId xmlns:a16="http://schemas.microsoft.com/office/drawing/2014/main" id="{1E1EC5DC-42DC-43EC-95C0-2B5E8AA5EE2C}"/>
              </a:ext>
            </a:extLst>
          </p:cNvPr>
          <p:cNvGrpSpPr/>
          <p:nvPr/>
        </p:nvGrpSpPr>
        <p:grpSpPr>
          <a:xfrm rot="16200000">
            <a:off x="6955471" y="5569646"/>
            <a:ext cx="369505" cy="502867"/>
            <a:chOff x="2070338" y="2594395"/>
            <a:chExt cx="560717" cy="998509"/>
          </a:xfrm>
          <a:solidFill>
            <a:schemeClr val="accent6">
              <a:lumMod val="50000"/>
            </a:schemeClr>
          </a:solidFill>
        </p:grpSpPr>
        <p:sp>
          <p:nvSpPr>
            <p:cNvPr id="14" name="正方形/長方形 13">
              <a:extLst>
                <a:ext uri="{FF2B5EF4-FFF2-40B4-BE49-F238E27FC236}">
                  <a16:creationId xmlns:a16="http://schemas.microsoft.com/office/drawing/2014/main" id="{6B4C1B8A-5280-44AF-B883-1A248005FF48}"/>
                </a:ext>
              </a:extLst>
            </p:cNvPr>
            <p:cNvSpPr/>
            <p:nvPr/>
          </p:nvSpPr>
          <p:spPr>
            <a:xfrm>
              <a:off x="2238554" y="2594395"/>
              <a:ext cx="224287" cy="711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sp>
          <p:nvSpPr>
            <p:cNvPr id="15" name="二等辺三角形 14">
              <a:extLst>
                <a:ext uri="{FF2B5EF4-FFF2-40B4-BE49-F238E27FC236}">
                  <a16:creationId xmlns:a16="http://schemas.microsoft.com/office/drawing/2014/main" id="{D613DE47-49B3-46F0-9D6A-2674C9C6EA7F}"/>
                </a:ext>
              </a:extLst>
            </p:cNvPr>
            <p:cNvSpPr/>
            <p:nvPr/>
          </p:nvSpPr>
          <p:spPr>
            <a:xfrm rot="10800000">
              <a:off x="2070338" y="3144332"/>
              <a:ext cx="560717" cy="4485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grpSp>
      <p:pic>
        <p:nvPicPr>
          <p:cNvPr id="17" name="図 16" descr="コンピュータ が含まれている画像&#10;&#10;自動的に生成された説明">
            <a:extLst>
              <a:ext uri="{FF2B5EF4-FFF2-40B4-BE49-F238E27FC236}">
                <a16:creationId xmlns:a16="http://schemas.microsoft.com/office/drawing/2014/main" id="{A984A3FA-96AE-4914-856F-14A28F5009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8223" y="1603547"/>
            <a:ext cx="2588952" cy="2355946"/>
          </a:xfrm>
          <a:prstGeom prst="rect">
            <a:avLst/>
          </a:prstGeom>
        </p:spPr>
      </p:pic>
      <p:sp>
        <p:nvSpPr>
          <p:cNvPr id="18" name="四角形: 角を丸くする 17">
            <a:extLst>
              <a:ext uri="{FF2B5EF4-FFF2-40B4-BE49-F238E27FC236}">
                <a16:creationId xmlns:a16="http://schemas.microsoft.com/office/drawing/2014/main" id="{C88B62B7-3D62-4752-9601-A3B982A4D0D2}"/>
              </a:ext>
            </a:extLst>
          </p:cNvPr>
          <p:cNvSpPr/>
          <p:nvPr/>
        </p:nvSpPr>
        <p:spPr>
          <a:xfrm>
            <a:off x="1431985" y="4082204"/>
            <a:ext cx="5730120" cy="1324387"/>
          </a:xfrm>
          <a:prstGeom prst="roundRect">
            <a:avLst>
              <a:gd name="adj" fmla="val 0"/>
            </a:avLst>
          </a:prstGeom>
          <a:solidFill>
            <a:srgbClr val="FEEC00">
              <a:alpha val="9000"/>
            </a:srgbClr>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四角形: 角を丸くする 19">
            <a:extLst>
              <a:ext uri="{FF2B5EF4-FFF2-40B4-BE49-F238E27FC236}">
                <a16:creationId xmlns:a16="http://schemas.microsoft.com/office/drawing/2014/main" id="{84958972-26E9-4FAF-90C3-FA1DD2147400}"/>
              </a:ext>
            </a:extLst>
          </p:cNvPr>
          <p:cNvSpPr/>
          <p:nvPr/>
        </p:nvSpPr>
        <p:spPr>
          <a:xfrm>
            <a:off x="-63577" y="5119200"/>
            <a:ext cx="1097086" cy="837728"/>
          </a:xfrm>
          <a:prstGeom prst="round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b="1" dirty="0">
                <a:solidFill>
                  <a:srgbClr val="203864"/>
                </a:solidFill>
                <a:ea typeface="源ノ角ゴシック JP Medium" panose="020B0600000000000000"/>
              </a:rPr>
              <a:t>サンプリング法の一種</a:t>
            </a:r>
          </a:p>
        </p:txBody>
      </p:sp>
      <p:pic>
        <p:nvPicPr>
          <p:cNvPr id="19" name="グラフィックス 18">
            <a:extLst>
              <a:ext uri="{FF2B5EF4-FFF2-40B4-BE49-F238E27FC236}">
                <a16:creationId xmlns:a16="http://schemas.microsoft.com/office/drawing/2014/main" id="{03BD8B25-D010-4ADC-ABB0-FD48603085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 uri="{837473B0-CC2E-450A-ABE3-18F120FF3D39}">
                <a1611:picAttrSrcUrl xmlns:a1611="http://schemas.microsoft.com/office/drawing/2016/11/main" r:id="rId7"/>
              </a:ext>
            </a:extLst>
          </a:blip>
          <a:stretch>
            <a:fillRect/>
          </a:stretch>
        </p:blipFill>
        <p:spPr>
          <a:xfrm rot="3928285">
            <a:off x="912565" y="4889777"/>
            <a:ext cx="464485" cy="498038"/>
          </a:xfrm>
          <a:prstGeom prst="rect">
            <a:avLst/>
          </a:prstGeom>
        </p:spPr>
      </p:pic>
      <p:sp>
        <p:nvSpPr>
          <p:cNvPr id="21" name="四角形: 角を丸くする 20">
            <a:extLst>
              <a:ext uri="{FF2B5EF4-FFF2-40B4-BE49-F238E27FC236}">
                <a16:creationId xmlns:a16="http://schemas.microsoft.com/office/drawing/2014/main" id="{230B3B8F-208A-49C1-9B5B-40092AFAB449}"/>
              </a:ext>
            </a:extLst>
          </p:cNvPr>
          <p:cNvSpPr/>
          <p:nvPr/>
        </p:nvSpPr>
        <p:spPr>
          <a:xfrm>
            <a:off x="7603877" y="3888995"/>
            <a:ext cx="3994819" cy="324863"/>
          </a:xfrm>
          <a:prstGeom prst="roundRect">
            <a:avLst>
              <a:gd name="adj" fmla="val 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latin typeface="源ノ角ゴシック JP Medium" panose="020B0600000000000000" pitchFamily="34" charset="-128"/>
                <a:ea typeface="源ノ角ゴシック JP Medium" panose="020B0600000000000000" pitchFamily="34" charset="-128"/>
              </a:rPr>
              <a:t>This program code: 02_montecarlo/</a:t>
            </a:r>
            <a:r>
              <a:rPr kumimoji="1" lang="en-US" altLang="ja-JP" sz="1200" b="1" dirty="0" err="1">
                <a:latin typeface="源ノ角ゴシック JP Medium" panose="020B0600000000000000" pitchFamily="34" charset="-128"/>
                <a:ea typeface="源ノ角ゴシック JP Medium" panose="020B0600000000000000" pitchFamily="34" charset="-128"/>
              </a:rPr>
              <a:t>mcmc.ipynb</a:t>
            </a:r>
            <a:endParaRPr kumimoji="1" lang="ja-JP" altLang="en-US" sz="1200" b="1" dirty="0">
              <a:latin typeface="源ノ角ゴシック JP Medium" panose="020B0600000000000000" pitchFamily="34" charset="-128"/>
              <a:ea typeface="源ノ角ゴシック JP Medium" panose="020B0600000000000000" pitchFamily="34" charset="-128"/>
            </a:endParaRPr>
          </a:p>
        </p:txBody>
      </p:sp>
    </p:spTree>
    <p:extLst>
      <p:ext uri="{BB962C8B-B14F-4D97-AF65-F5344CB8AC3E}">
        <p14:creationId xmlns:p14="http://schemas.microsoft.com/office/powerpoint/2010/main" val="226725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BE48315-E328-4C7E-A2FD-1A1269B0CEFF}"/>
              </a:ext>
            </a:extLst>
          </p:cNvPr>
          <p:cNvSpPr>
            <a:spLocks noGrp="1"/>
          </p:cNvSpPr>
          <p:nvPr>
            <p:ph type="sldNum" sz="quarter" idx="12"/>
          </p:nvPr>
        </p:nvSpPr>
        <p:spPr/>
        <p:txBody>
          <a:bodyPr/>
          <a:lstStyle/>
          <a:p>
            <a:fld id="{61879640-5F62-4E0A-A9C8-B40503558107}" type="slidenum">
              <a:rPr kumimoji="1" lang="ja-JP" altLang="en-US" smtClean="0"/>
              <a:t>12</a:t>
            </a:fld>
            <a:endParaRPr kumimoji="1" lang="ja-JP" altLang="en-US"/>
          </a:p>
        </p:txBody>
      </p:sp>
      <p:sp>
        <p:nvSpPr>
          <p:cNvPr id="4" name="四角形: 角を丸くする 3">
            <a:extLst>
              <a:ext uri="{FF2B5EF4-FFF2-40B4-BE49-F238E27FC236}">
                <a16:creationId xmlns:a16="http://schemas.microsoft.com/office/drawing/2014/main" id="{7F03D860-F282-4DF2-BF23-CF01EBF67734}"/>
              </a:ext>
            </a:extLst>
          </p:cNvPr>
          <p:cNvSpPr/>
          <p:nvPr/>
        </p:nvSpPr>
        <p:spPr>
          <a:xfrm>
            <a:off x="474453" y="-8627"/>
            <a:ext cx="5063705" cy="681486"/>
          </a:xfrm>
          <a:prstGeom prst="roundRect">
            <a:avLst>
              <a:gd name="adj" fmla="val 0"/>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b="1" dirty="0">
                <a:solidFill>
                  <a:srgbClr val="203864"/>
                </a:solidFill>
                <a:latin typeface="源ノ角ゴシック JP Heavy" panose="020B0A00000000000000" pitchFamily="34" charset="-128"/>
                <a:ea typeface="源ノ角ゴシック JP Heavy" panose="020B0A00000000000000" pitchFamily="34" charset="-128"/>
              </a:rPr>
              <a:t>2.</a:t>
            </a:r>
            <a:r>
              <a:rPr lang="ja-JP" altLang="en-US" sz="2000" b="1" dirty="0">
                <a:solidFill>
                  <a:srgbClr val="203864"/>
                </a:solidFill>
                <a:latin typeface="源ノ角ゴシック JP Heavy" panose="020B0A00000000000000" pitchFamily="34" charset="-128"/>
                <a:ea typeface="源ノ角ゴシック JP Heavy" panose="020B0A00000000000000" pitchFamily="34" charset="-128"/>
              </a:rPr>
              <a:t> 定常状態の系のエネルギーを求めてみる</a:t>
            </a:r>
            <a:endParaRPr kumimoji="1" lang="ja-JP" altLang="en-US" sz="2000" b="1" dirty="0">
              <a:solidFill>
                <a:srgbClr val="203864"/>
              </a:solidFill>
              <a:latin typeface="源ノ角ゴシック JP Heavy" panose="020B0A00000000000000" pitchFamily="34" charset="-128"/>
              <a:ea typeface="源ノ角ゴシック JP Heavy" panose="020B0A00000000000000" pitchFamily="34" charset="-128"/>
            </a:endParaRPr>
          </a:p>
        </p:txBody>
      </p:sp>
      <p:pic>
        <p:nvPicPr>
          <p:cNvPr id="14" name="図 13" descr="グラフィカル ユーザー インターフェイス, アプリケーション, Word&#10;&#10;自動的に生成された説明">
            <a:extLst>
              <a:ext uri="{FF2B5EF4-FFF2-40B4-BE49-F238E27FC236}">
                <a16:creationId xmlns:a16="http://schemas.microsoft.com/office/drawing/2014/main" id="{4F5D240B-5313-442A-9304-BDBDE01C37B8}"/>
              </a:ext>
            </a:extLst>
          </p:cNvPr>
          <p:cNvPicPr>
            <a:picLocks noChangeAspect="1"/>
          </p:cNvPicPr>
          <p:nvPr/>
        </p:nvPicPr>
        <p:blipFill rotWithShape="1">
          <a:blip r:embed="rId2">
            <a:extLst>
              <a:ext uri="{28A0092B-C50C-407E-A947-70E740481C1C}">
                <a14:useLocalDpi xmlns:a14="http://schemas.microsoft.com/office/drawing/2010/main" val="0"/>
              </a:ext>
            </a:extLst>
          </a:blip>
          <a:srcRect t="10154" b="3918"/>
          <a:stretch/>
        </p:blipFill>
        <p:spPr>
          <a:xfrm>
            <a:off x="1051869" y="983412"/>
            <a:ext cx="10088262" cy="5253486"/>
          </a:xfrm>
          <a:prstGeom prst="rect">
            <a:avLst/>
          </a:prstGeom>
        </p:spPr>
      </p:pic>
      <p:sp>
        <p:nvSpPr>
          <p:cNvPr id="13" name="四角形: 角を丸くする 12">
            <a:extLst>
              <a:ext uri="{FF2B5EF4-FFF2-40B4-BE49-F238E27FC236}">
                <a16:creationId xmlns:a16="http://schemas.microsoft.com/office/drawing/2014/main" id="{98AB5A35-AD3E-45D7-B165-050C78E5CE7C}"/>
              </a:ext>
            </a:extLst>
          </p:cNvPr>
          <p:cNvSpPr/>
          <p:nvPr/>
        </p:nvSpPr>
        <p:spPr>
          <a:xfrm>
            <a:off x="7330757" y="4986070"/>
            <a:ext cx="3020941" cy="451029"/>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latin typeface="源ノ角ゴシック JP Medium" panose="020B0600000000000000" pitchFamily="34" charset="-128"/>
                <a:ea typeface="源ノ角ゴシック JP Medium" panose="020B0600000000000000" pitchFamily="34" charset="-128"/>
              </a:rPr>
              <a:t>10^3</a:t>
            </a:r>
            <a:r>
              <a:rPr lang="ja-JP" altLang="en-US" sz="1400" b="1" dirty="0">
                <a:latin typeface="源ノ角ゴシック JP Medium" panose="020B0600000000000000" pitchFamily="34" charset="-128"/>
                <a:ea typeface="源ノ角ゴシック JP Medium" panose="020B0600000000000000" pitchFamily="34" charset="-128"/>
              </a:rPr>
              <a:t> </a:t>
            </a:r>
            <a:r>
              <a:rPr lang="en-US" altLang="ja-JP" sz="1400" b="1" dirty="0">
                <a:latin typeface="源ノ角ゴシック JP Medium" panose="020B0600000000000000" pitchFamily="34" charset="-128"/>
                <a:ea typeface="源ノ角ゴシック JP Medium" panose="020B0600000000000000" pitchFamily="34" charset="-128"/>
              </a:rPr>
              <a:t>step</a:t>
            </a:r>
            <a:r>
              <a:rPr lang="ja-JP" altLang="en-US" sz="1400" b="1" dirty="0">
                <a:latin typeface="源ノ角ゴシック JP Medium" panose="020B0600000000000000" pitchFamily="34" charset="-128"/>
                <a:ea typeface="源ノ角ゴシック JP Medium" panose="020B0600000000000000" pitchFamily="34" charset="-128"/>
              </a:rPr>
              <a:t> 程度では全然収束しない</a:t>
            </a:r>
            <a:endParaRPr kumimoji="1" lang="ja-JP" altLang="en-US" sz="1400" b="1" dirty="0">
              <a:latin typeface="源ノ角ゴシック JP Medium" panose="020B0600000000000000" pitchFamily="34" charset="-128"/>
              <a:ea typeface="源ノ角ゴシック JP Medium" panose="020B0600000000000000" pitchFamily="34" charset="-128"/>
            </a:endParaRPr>
          </a:p>
        </p:txBody>
      </p:sp>
      <p:cxnSp>
        <p:nvCxnSpPr>
          <p:cNvPr id="15" name="コネクタ: 曲線 14">
            <a:extLst>
              <a:ext uri="{FF2B5EF4-FFF2-40B4-BE49-F238E27FC236}">
                <a16:creationId xmlns:a16="http://schemas.microsoft.com/office/drawing/2014/main" id="{869C3C14-DD79-4302-BEF1-4C4287077BCA}"/>
              </a:ext>
            </a:extLst>
          </p:cNvPr>
          <p:cNvCxnSpPr>
            <a:cxnSpLocks/>
            <a:stCxn id="13" idx="1"/>
          </p:cNvCxnSpPr>
          <p:nvPr/>
        </p:nvCxnSpPr>
        <p:spPr>
          <a:xfrm rot="10800000">
            <a:off x="6096013" y="4882551"/>
            <a:ext cx="1234745" cy="329034"/>
          </a:xfrm>
          <a:prstGeom prst="curvedConnector3">
            <a:avLst>
              <a:gd name="adj1" fmla="val 50000"/>
            </a:avLst>
          </a:prstGeom>
          <a:ln w="38100">
            <a:solidFill>
              <a:srgbClr val="20386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8529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97E8D0D-C1D2-418B-8877-F190A456F1FB}"/>
              </a:ext>
            </a:extLst>
          </p:cNvPr>
          <p:cNvSpPr>
            <a:spLocks noGrp="1"/>
          </p:cNvSpPr>
          <p:nvPr>
            <p:ph type="sldNum" sz="quarter" idx="12"/>
          </p:nvPr>
        </p:nvSpPr>
        <p:spPr/>
        <p:txBody>
          <a:bodyPr/>
          <a:lstStyle/>
          <a:p>
            <a:fld id="{61879640-5F62-4E0A-A9C8-B40503558107}" type="slidenum">
              <a:rPr kumimoji="1" lang="ja-JP" altLang="en-US" smtClean="0"/>
              <a:t>13</a:t>
            </a:fld>
            <a:endParaRPr kumimoji="1" lang="ja-JP" altLang="en-US"/>
          </a:p>
        </p:txBody>
      </p:sp>
      <p:sp>
        <p:nvSpPr>
          <p:cNvPr id="6" name="四角形: 角を丸くする 5">
            <a:extLst>
              <a:ext uri="{FF2B5EF4-FFF2-40B4-BE49-F238E27FC236}">
                <a16:creationId xmlns:a16="http://schemas.microsoft.com/office/drawing/2014/main" id="{B0B984F2-B06D-4809-B3D3-0D5259B1B465}"/>
              </a:ext>
            </a:extLst>
          </p:cNvPr>
          <p:cNvSpPr/>
          <p:nvPr/>
        </p:nvSpPr>
        <p:spPr>
          <a:xfrm>
            <a:off x="474453" y="-8627"/>
            <a:ext cx="5063705" cy="681486"/>
          </a:xfrm>
          <a:prstGeom prst="roundRect">
            <a:avLst>
              <a:gd name="adj" fmla="val 0"/>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b="1" dirty="0">
                <a:solidFill>
                  <a:srgbClr val="203864"/>
                </a:solidFill>
                <a:latin typeface="源ノ角ゴシック JP Heavy" panose="020B0A00000000000000" pitchFamily="34" charset="-128"/>
                <a:ea typeface="源ノ角ゴシック JP Heavy" panose="020B0A00000000000000" pitchFamily="34" charset="-128"/>
              </a:rPr>
              <a:t>2.</a:t>
            </a:r>
            <a:r>
              <a:rPr lang="ja-JP" altLang="en-US" sz="2000" b="1" dirty="0">
                <a:solidFill>
                  <a:srgbClr val="203864"/>
                </a:solidFill>
                <a:latin typeface="源ノ角ゴシック JP Heavy" panose="020B0A00000000000000" pitchFamily="34" charset="-128"/>
                <a:ea typeface="源ノ角ゴシック JP Heavy" panose="020B0A00000000000000" pitchFamily="34" charset="-128"/>
              </a:rPr>
              <a:t> 定常状態の系のエネルギーを求めてみる</a:t>
            </a:r>
            <a:endParaRPr kumimoji="1" lang="ja-JP" altLang="en-US" sz="2000" b="1" dirty="0">
              <a:solidFill>
                <a:srgbClr val="203864"/>
              </a:solidFill>
              <a:latin typeface="源ノ角ゴシック JP Heavy" panose="020B0A00000000000000" pitchFamily="34" charset="-128"/>
              <a:ea typeface="源ノ角ゴシック JP Heavy" panose="020B0A00000000000000" pitchFamily="34" charset="-128"/>
            </a:endParaRPr>
          </a:p>
        </p:txBody>
      </p:sp>
      <p:pic>
        <p:nvPicPr>
          <p:cNvPr id="14" name="図 13" descr="グラフィカル ユーザー インターフェイス, グラフ, アプリケーション, 折れ線グラフ&#10;&#10;自動的に生成された説明">
            <a:extLst>
              <a:ext uri="{FF2B5EF4-FFF2-40B4-BE49-F238E27FC236}">
                <a16:creationId xmlns:a16="http://schemas.microsoft.com/office/drawing/2014/main" id="{47A84332-C170-45B7-BCFA-03CCCD7F7D30}"/>
              </a:ext>
            </a:extLst>
          </p:cNvPr>
          <p:cNvPicPr>
            <a:picLocks noChangeAspect="1"/>
          </p:cNvPicPr>
          <p:nvPr/>
        </p:nvPicPr>
        <p:blipFill rotWithShape="1">
          <a:blip r:embed="rId2">
            <a:extLst>
              <a:ext uri="{28A0092B-C50C-407E-A947-70E740481C1C}">
                <a14:useLocalDpi xmlns:a14="http://schemas.microsoft.com/office/drawing/2010/main" val="0"/>
              </a:ext>
            </a:extLst>
          </a:blip>
          <a:srcRect t="10163" b="3954"/>
          <a:stretch/>
        </p:blipFill>
        <p:spPr>
          <a:xfrm>
            <a:off x="897625" y="828136"/>
            <a:ext cx="10396749" cy="5607170"/>
          </a:xfrm>
          <a:prstGeom prst="rect">
            <a:avLst/>
          </a:prstGeom>
        </p:spPr>
      </p:pic>
      <p:sp>
        <p:nvSpPr>
          <p:cNvPr id="19" name="四角形: 角を丸くする 18">
            <a:extLst>
              <a:ext uri="{FF2B5EF4-FFF2-40B4-BE49-F238E27FC236}">
                <a16:creationId xmlns:a16="http://schemas.microsoft.com/office/drawing/2014/main" id="{01CAB46D-FF71-46CF-BBC2-5B942C353A67}"/>
              </a:ext>
            </a:extLst>
          </p:cNvPr>
          <p:cNvSpPr/>
          <p:nvPr/>
        </p:nvSpPr>
        <p:spPr>
          <a:xfrm>
            <a:off x="8962845" y="6340418"/>
            <a:ext cx="3131389" cy="451029"/>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latin typeface="源ノ角ゴシック JP Medium" panose="020B0600000000000000" pitchFamily="34" charset="-128"/>
                <a:ea typeface="源ノ角ゴシック JP Medium" panose="020B0600000000000000" pitchFamily="34" charset="-128"/>
              </a:rPr>
              <a:t>だんだんゆらぎが小さくなっていく</a:t>
            </a:r>
          </a:p>
        </p:txBody>
      </p:sp>
    </p:spTree>
    <p:extLst>
      <p:ext uri="{BB962C8B-B14F-4D97-AF65-F5344CB8AC3E}">
        <p14:creationId xmlns:p14="http://schemas.microsoft.com/office/powerpoint/2010/main" val="2512236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DEBD2F7-407C-4394-A45D-966823F71C21}"/>
              </a:ext>
            </a:extLst>
          </p:cNvPr>
          <p:cNvSpPr>
            <a:spLocks noGrp="1"/>
          </p:cNvSpPr>
          <p:nvPr>
            <p:ph type="sldNum" sz="quarter" idx="12"/>
          </p:nvPr>
        </p:nvSpPr>
        <p:spPr/>
        <p:txBody>
          <a:bodyPr/>
          <a:lstStyle/>
          <a:p>
            <a:fld id="{61879640-5F62-4E0A-A9C8-B40503558107}" type="slidenum">
              <a:rPr kumimoji="1" lang="ja-JP" altLang="en-US" smtClean="0"/>
              <a:t>14</a:t>
            </a:fld>
            <a:endParaRPr kumimoji="1" lang="ja-JP" altLang="en-US"/>
          </a:p>
        </p:txBody>
      </p:sp>
      <p:pic>
        <p:nvPicPr>
          <p:cNvPr id="4" name="図 3" descr="グラフ&#10;&#10;自動的に生成された説明">
            <a:extLst>
              <a:ext uri="{FF2B5EF4-FFF2-40B4-BE49-F238E27FC236}">
                <a16:creationId xmlns:a16="http://schemas.microsoft.com/office/drawing/2014/main" id="{955A6F57-C910-4A94-AED7-C119C6DB6C25}"/>
              </a:ext>
            </a:extLst>
          </p:cNvPr>
          <p:cNvPicPr>
            <a:picLocks noChangeAspect="1"/>
          </p:cNvPicPr>
          <p:nvPr/>
        </p:nvPicPr>
        <p:blipFill rotWithShape="1">
          <a:blip r:embed="rId2">
            <a:extLst>
              <a:ext uri="{28A0092B-C50C-407E-A947-70E740481C1C}">
                <a14:useLocalDpi xmlns:a14="http://schemas.microsoft.com/office/drawing/2010/main" val="0"/>
              </a:ext>
            </a:extLst>
          </a:blip>
          <a:srcRect t="9433" b="5020"/>
          <a:stretch/>
        </p:blipFill>
        <p:spPr>
          <a:xfrm>
            <a:off x="1094756" y="674950"/>
            <a:ext cx="4692353" cy="3010620"/>
          </a:xfrm>
          <a:prstGeom prst="rect">
            <a:avLst/>
          </a:prstGeom>
        </p:spPr>
      </p:pic>
      <p:pic>
        <p:nvPicPr>
          <p:cNvPr id="5" name="図 4" descr="グラフ, 棒グラフ&#10;&#10;自動的に生成された説明">
            <a:extLst>
              <a:ext uri="{FF2B5EF4-FFF2-40B4-BE49-F238E27FC236}">
                <a16:creationId xmlns:a16="http://schemas.microsoft.com/office/drawing/2014/main" id="{59331B7D-1167-4C3B-82AB-011B18BF6EB5}"/>
              </a:ext>
            </a:extLst>
          </p:cNvPr>
          <p:cNvPicPr>
            <a:picLocks noChangeAspect="1"/>
          </p:cNvPicPr>
          <p:nvPr/>
        </p:nvPicPr>
        <p:blipFill rotWithShape="1">
          <a:blip r:embed="rId3">
            <a:extLst>
              <a:ext uri="{28A0092B-C50C-407E-A947-70E740481C1C}">
                <a14:useLocalDpi xmlns:a14="http://schemas.microsoft.com/office/drawing/2010/main" val="0"/>
              </a:ext>
            </a:extLst>
          </a:blip>
          <a:srcRect t="2151" b="2561"/>
          <a:stretch/>
        </p:blipFill>
        <p:spPr>
          <a:xfrm>
            <a:off x="1141562" y="3804249"/>
            <a:ext cx="4500759" cy="2950234"/>
          </a:xfrm>
          <a:prstGeom prst="rect">
            <a:avLst/>
          </a:prstGeom>
        </p:spPr>
      </p:pic>
      <p:sp>
        <p:nvSpPr>
          <p:cNvPr id="8" name="四角形: 角を丸くする 7">
            <a:extLst>
              <a:ext uri="{FF2B5EF4-FFF2-40B4-BE49-F238E27FC236}">
                <a16:creationId xmlns:a16="http://schemas.microsoft.com/office/drawing/2014/main" id="{DF7A94A3-57A3-48F6-B04B-D3710D48C892}"/>
              </a:ext>
            </a:extLst>
          </p:cNvPr>
          <p:cNvSpPr/>
          <p:nvPr/>
        </p:nvSpPr>
        <p:spPr>
          <a:xfrm>
            <a:off x="6218433" y="4549516"/>
            <a:ext cx="4969732" cy="584966"/>
          </a:xfrm>
          <a:prstGeom prst="roundRect">
            <a:avLst/>
          </a:prstGeom>
          <a:noFill/>
          <a:ln w="57150">
            <a:solidFill>
              <a:srgbClr val="FE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25751234-A38D-4FCD-AABA-748A5B8D5B74}"/>
              </a:ext>
            </a:extLst>
          </p:cNvPr>
          <p:cNvSpPr/>
          <p:nvPr/>
        </p:nvSpPr>
        <p:spPr>
          <a:xfrm>
            <a:off x="6440903" y="4616484"/>
            <a:ext cx="4609535" cy="451029"/>
          </a:xfrm>
          <a:prstGeom prst="roundRect">
            <a:avLst>
              <a:gd name="adj" fmla="val 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solidFill>
                  <a:srgbClr val="203864"/>
                </a:solidFill>
                <a:latin typeface="源ノ角ゴシック JP Medium" panose="020B0600000000000000" pitchFamily="34" charset="-128"/>
                <a:ea typeface="源ノ角ゴシック JP Medium" panose="020B0600000000000000" pitchFamily="34" charset="-128"/>
              </a:rPr>
              <a:t>ステップ枚の系のポテンシャルが</a:t>
            </a:r>
            <a:r>
              <a:rPr kumimoji="1" lang="ja-JP" altLang="en-US" sz="1400" b="1" dirty="0">
                <a:solidFill>
                  <a:srgbClr val="203864"/>
                </a:solidFill>
                <a:latin typeface="源ノ角ゴシック JP Medium" panose="020B0600000000000000" pitchFamily="34" charset="-128"/>
                <a:ea typeface="源ノ角ゴシック JP Medium" panose="020B0600000000000000" pitchFamily="34" charset="-128"/>
              </a:rPr>
              <a:t>正規分布に</a:t>
            </a:r>
          </a:p>
        </p:txBody>
      </p:sp>
      <p:sp>
        <p:nvSpPr>
          <p:cNvPr id="10" name="四角形: 角を丸くする 9">
            <a:extLst>
              <a:ext uri="{FF2B5EF4-FFF2-40B4-BE49-F238E27FC236}">
                <a16:creationId xmlns:a16="http://schemas.microsoft.com/office/drawing/2014/main" id="{1D8FE078-5EE7-4143-AD4E-28237DD4E3F5}"/>
              </a:ext>
            </a:extLst>
          </p:cNvPr>
          <p:cNvSpPr/>
          <p:nvPr/>
        </p:nvSpPr>
        <p:spPr>
          <a:xfrm>
            <a:off x="128183" y="827561"/>
            <a:ext cx="2161591" cy="451029"/>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latin typeface="源ノ角ゴシック JP Medium" panose="020B0600000000000000" pitchFamily="34" charset="-128"/>
                <a:ea typeface="源ノ角ゴシック JP Medium" panose="020B0600000000000000" pitchFamily="34" charset="-128"/>
              </a:rPr>
              <a:t>1,000~2,000 step</a:t>
            </a:r>
            <a:endParaRPr kumimoji="1" lang="ja-JP" altLang="en-US" sz="1400" b="1" dirty="0">
              <a:latin typeface="源ノ角ゴシック JP Medium" panose="020B0600000000000000" pitchFamily="34" charset="-128"/>
              <a:ea typeface="源ノ角ゴシック JP Medium" panose="020B0600000000000000" pitchFamily="34" charset="-128"/>
            </a:endParaRPr>
          </a:p>
        </p:txBody>
      </p:sp>
      <p:sp>
        <p:nvSpPr>
          <p:cNvPr id="11" name="四角形: 角を丸くする 10">
            <a:extLst>
              <a:ext uri="{FF2B5EF4-FFF2-40B4-BE49-F238E27FC236}">
                <a16:creationId xmlns:a16="http://schemas.microsoft.com/office/drawing/2014/main" id="{6C85026B-6A2F-499C-9D22-C8E84D1DF866}"/>
              </a:ext>
            </a:extLst>
          </p:cNvPr>
          <p:cNvSpPr/>
          <p:nvPr/>
        </p:nvSpPr>
        <p:spPr>
          <a:xfrm>
            <a:off x="128182" y="3985404"/>
            <a:ext cx="2161591" cy="451029"/>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b="1" dirty="0">
                <a:latin typeface="源ノ角ゴシック JP Medium" panose="020B0600000000000000" pitchFamily="34" charset="-128"/>
                <a:ea typeface="源ノ角ゴシック JP Medium" panose="020B0600000000000000" pitchFamily="34" charset="-128"/>
              </a:rPr>
              <a:t>10,000~20,000 step</a:t>
            </a:r>
            <a:endParaRPr kumimoji="1" lang="ja-JP" altLang="en-US" sz="1400" b="1" dirty="0">
              <a:latin typeface="源ノ角ゴシック JP Medium" panose="020B0600000000000000" pitchFamily="34" charset="-128"/>
              <a:ea typeface="源ノ角ゴシック JP Medium" panose="020B0600000000000000" pitchFamily="34" charset="-128"/>
            </a:endParaRPr>
          </a:p>
        </p:txBody>
      </p:sp>
    </p:spTree>
    <p:extLst>
      <p:ext uri="{BB962C8B-B14F-4D97-AF65-F5344CB8AC3E}">
        <p14:creationId xmlns:p14="http://schemas.microsoft.com/office/powerpoint/2010/main" val="2204676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5574F179-655F-46EA-BA65-98C1067C66D8}"/>
              </a:ext>
            </a:extLst>
          </p:cNvPr>
          <p:cNvSpPr>
            <a:spLocks noGrp="1"/>
          </p:cNvSpPr>
          <p:nvPr>
            <p:ph type="sldNum" sz="quarter" idx="12"/>
          </p:nvPr>
        </p:nvSpPr>
        <p:spPr/>
        <p:txBody>
          <a:bodyPr/>
          <a:lstStyle/>
          <a:p>
            <a:fld id="{61879640-5F62-4E0A-A9C8-B40503558107}" type="slidenum">
              <a:rPr kumimoji="1" lang="ja-JP" altLang="en-US" smtClean="0"/>
              <a:t>15</a:t>
            </a:fld>
            <a:endParaRPr kumimoji="1" lang="ja-JP" altLang="en-US"/>
          </a:p>
        </p:txBody>
      </p:sp>
      <p:sp>
        <p:nvSpPr>
          <p:cNvPr id="4" name="四角形: 角を丸くする 3">
            <a:extLst>
              <a:ext uri="{FF2B5EF4-FFF2-40B4-BE49-F238E27FC236}">
                <a16:creationId xmlns:a16="http://schemas.microsoft.com/office/drawing/2014/main" id="{584D8F62-0AEF-491C-9F13-A11124E6BD2C}"/>
              </a:ext>
            </a:extLst>
          </p:cNvPr>
          <p:cNvSpPr/>
          <p:nvPr/>
        </p:nvSpPr>
        <p:spPr>
          <a:xfrm>
            <a:off x="2310443" y="1658987"/>
            <a:ext cx="7122542" cy="3939556"/>
          </a:xfrm>
          <a:prstGeom prst="roundRect">
            <a:avLst>
              <a:gd name="adj" fmla="val 0"/>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latin typeface="源ノ角ゴシック JP Medium" panose="020B0600000000000000" pitchFamily="34" charset="-128"/>
              <a:ea typeface="源ノ角ゴシック JP Medium" panose="020B0600000000000000" pitchFamily="34" charset="-128"/>
            </a:endParaRPr>
          </a:p>
        </p:txBody>
      </p:sp>
      <p:sp>
        <p:nvSpPr>
          <p:cNvPr id="5" name="四角形: 角を丸くする 4">
            <a:extLst>
              <a:ext uri="{FF2B5EF4-FFF2-40B4-BE49-F238E27FC236}">
                <a16:creationId xmlns:a16="http://schemas.microsoft.com/office/drawing/2014/main" id="{E05A0E9B-0A27-4E84-9E42-752E89B65257}"/>
              </a:ext>
            </a:extLst>
          </p:cNvPr>
          <p:cNvSpPr/>
          <p:nvPr/>
        </p:nvSpPr>
        <p:spPr>
          <a:xfrm>
            <a:off x="3046181" y="2511888"/>
            <a:ext cx="5955102" cy="22337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メトロポリスの方法が取る</a:t>
            </a:r>
            <a:r>
              <a:rPr kumimoji="1" lang="ja-JP" altLang="en-US" sz="1400" b="1" dirty="0">
                <a:solidFill>
                  <a:schemeClr val="tx1"/>
                </a:solidFill>
                <a:latin typeface="源ノ角ゴシック JP Medium" panose="020B0600000000000000" pitchFamily="34" charset="-128"/>
                <a:ea typeface="源ノ角ゴシック JP Medium" panose="020B0600000000000000" pitchFamily="34" charset="-128"/>
              </a:rPr>
              <a:t>棄却サンプリングは無駄が多い</a:t>
            </a:r>
            <a:br>
              <a:rPr lang="en-US" altLang="ja-JP" sz="1400" dirty="0">
                <a:solidFill>
                  <a:schemeClr val="tx1"/>
                </a:solidFill>
                <a:latin typeface="源ノ角ゴシック JP Medium" panose="020B0600000000000000" pitchFamily="34" charset="-128"/>
                <a:ea typeface="源ノ角ゴシック JP Medium" panose="020B0600000000000000" pitchFamily="34" charset="-128"/>
              </a:rPr>
            </a:b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サンプリングしたものがある棄却率で破棄される</a:t>
            </a:r>
            <a:endParaRPr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a:p>
            <a:pPr marL="285750" indent="-285750">
              <a:lnSpc>
                <a:spcPct val="150000"/>
              </a:lnSpc>
              <a:buFont typeface="Arial" panose="020B0604020202020204" pitchFamily="34" charset="0"/>
              <a:buChar char="•"/>
            </a:pP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生体分子は、エネルギー極小状態が複数存在する。</a:t>
            </a:r>
            <a:r>
              <a:rPr lang="ja-JP" altLang="en-US" sz="1400" b="1" dirty="0">
                <a:solidFill>
                  <a:schemeClr val="tx1"/>
                </a:solidFill>
                <a:latin typeface="源ノ角ゴシック JP Medium" panose="020B0600000000000000" pitchFamily="34" charset="-128"/>
                <a:ea typeface="源ノ角ゴシック JP Medium" panose="020B0600000000000000" pitchFamily="34" charset="-128"/>
              </a:rPr>
              <a:t>従来のモンテカルロ法ではある定常状態に留まってしまう</a:t>
            </a: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ので、生体分子の解析に向かない</a:t>
            </a:r>
            <a:endPar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p:txBody>
      </p:sp>
      <p:grpSp>
        <p:nvGrpSpPr>
          <p:cNvPr id="6" name="グループ化 5">
            <a:extLst>
              <a:ext uri="{FF2B5EF4-FFF2-40B4-BE49-F238E27FC236}">
                <a16:creationId xmlns:a16="http://schemas.microsoft.com/office/drawing/2014/main" id="{42038260-9D75-400E-BB7E-435962726EB5}"/>
              </a:ext>
            </a:extLst>
          </p:cNvPr>
          <p:cNvGrpSpPr/>
          <p:nvPr/>
        </p:nvGrpSpPr>
        <p:grpSpPr>
          <a:xfrm>
            <a:off x="474453" y="2500298"/>
            <a:ext cx="2426264" cy="1669278"/>
            <a:chOff x="966158" y="2632339"/>
            <a:chExt cx="2426264" cy="1669278"/>
          </a:xfrm>
        </p:grpSpPr>
        <p:pic>
          <p:nvPicPr>
            <p:cNvPr id="7" name="図 6" descr="木製のベンチ&#10;&#10;自動的に生成された説明">
              <a:extLst>
                <a:ext uri="{FF2B5EF4-FFF2-40B4-BE49-F238E27FC236}">
                  <a16:creationId xmlns:a16="http://schemas.microsoft.com/office/drawing/2014/main" id="{950A6281-4057-491F-BD65-241D1DAD476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298"/>
            <a:stretch/>
          </p:blipFill>
          <p:spPr>
            <a:xfrm>
              <a:off x="966158" y="2632339"/>
              <a:ext cx="2426264" cy="1669278"/>
            </a:xfrm>
            <a:prstGeom prst="rect">
              <a:avLst/>
            </a:prstGeom>
          </p:spPr>
        </p:pic>
        <p:sp>
          <p:nvSpPr>
            <p:cNvPr id="8" name="テキスト ボックス 7">
              <a:extLst>
                <a:ext uri="{FF2B5EF4-FFF2-40B4-BE49-F238E27FC236}">
                  <a16:creationId xmlns:a16="http://schemas.microsoft.com/office/drawing/2014/main" id="{4D0AA42A-C66B-4C17-80F5-A1AEA66F5A89}"/>
                </a:ext>
              </a:extLst>
            </p:cNvPr>
            <p:cNvSpPr txBox="1"/>
            <p:nvPr/>
          </p:nvSpPr>
          <p:spPr>
            <a:xfrm>
              <a:off x="1480151" y="3465513"/>
              <a:ext cx="1660584" cy="584775"/>
            </a:xfrm>
            <a:prstGeom prst="rect">
              <a:avLst/>
            </a:prstGeom>
            <a:noFill/>
          </p:spPr>
          <p:txBody>
            <a:bodyPr wrap="square">
              <a:spAutoFit/>
            </a:bodyPr>
            <a:lstStyle/>
            <a:p>
              <a:pPr algn="ctr"/>
              <a:r>
                <a:rPr kumimoji="1" lang="en-US" altLang="ja-JP" sz="3200" i="1" dirty="0">
                  <a:solidFill>
                    <a:schemeClr val="accent4">
                      <a:lumMod val="40000"/>
                      <a:lumOff val="60000"/>
                    </a:schemeClr>
                  </a:solidFill>
                  <a:latin typeface="Verdana Pro Cond Semibold" panose="020B0706030504040204" pitchFamily="34" charset="0"/>
                  <a:ea typeface="源ノ角ゴシック JP Medium" panose="020B0600000000000000" pitchFamily="34" charset="-128"/>
                </a:rPr>
                <a:t>Classic</a:t>
              </a:r>
              <a:endParaRPr kumimoji="1" lang="ja-JP" altLang="en-US" sz="3200" i="1" dirty="0">
                <a:solidFill>
                  <a:schemeClr val="accent4">
                    <a:lumMod val="40000"/>
                    <a:lumOff val="60000"/>
                  </a:schemeClr>
                </a:solidFill>
                <a:latin typeface="Verdana Pro Cond Semibold" panose="020B0706030504040204" pitchFamily="34" charset="0"/>
                <a:ea typeface="源ノ角ゴシック JP Medium" panose="020B0600000000000000" pitchFamily="34" charset="-128"/>
              </a:endParaRPr>
            </a:p>
          </p:txBody>
        </p:sp>
        <p:sp>
          <p:nvSpPr>
            <p:cNvPr id="9" name="四角形: 角を丸くする 8">
              <a:extLst>
                <a:ext uri="{FF2B5EF4-FFF2-40B4-BE49-F238E27FC236}">
                  <a16:creationId xmlns:a16="http://schemas.microsoft.com/office/drawing/2014/main" id="{B4E0D229-28F8-47EE-9656-021E9574F9A8}"/>
                </a:ext>
              </a:extLst>
            </p:cNvPr>
            <p:cNvSpPr/>
            <p:nvPr/>
          </p:nvSpPr>
          <p:spPr>
            <a:xfrm>
              <a:off x="966158" y="2632339"/>
              <a:ext cx="2426264" cy="850865"/>
            </a:xfrm>
            <a:prstGeom prst="roundRect">
              <a:avLst>
                <a:gd name="adj" fmla="val 0"/>
              </a:avLst>
            </a:prstGeom>
            <a:solidFill>
              <a:schemeClr val="accent4">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源ノ角ゴシック JP Medium" panose="020B0600000000000000" pitchFamily="34" charset="-128"/>
                  <a:ea typeface="源ノ角ゴシック JP Medium" panose="020B0600000000000000" pitchFamily="34" charset="-128"/>
                </a:rPr>
                <a:t>メトロポリスの方法は</a:t>
              </a:r>
              <a:endParaRPr kumimoji="1" lang="en-US" altLang="ja-JP" sz="1400" dirty="0">
                <a:latin typeface="源ノ角ゴシック JP Medium" panose="020B0600000000000000" pitchFamily="34" charset="-128"/>
                <a:ea typeface="源ノ角ゴシック JP Medium" panose="020B0600000000000000" pitchFamily="34" charset="-128"/>
              </a:endParaRPr>
            </a:p>
          </p:txBody>
        </p:sp>
      </p:grpSp>
      <p:grpSp>
        <p:nvGrpSpPr>
          <p:cNvPr id="23" name="グループ化 22">
            <a:extLst>
              <a:ext uri="{FF2B5EF4-FFF2-40B4-BE49-F238E27FC236}">
                <a16:creationId xmlns:a16="http://schemas.microsoft.com/office/drawing/2014/main" id="{144E377B-EE75-4621-80A2-A009D39EA477}"/>
              </a:ext>
            </a:extLst>
          </p:cNvPr>
          <p:cNvGrpSpPr/>
          <p:nvPr/>
        </p:nvGrpSpPr>
        <p:grpSpPr>
          <a:xfrm>
            <a:off x="3570699" y="4900356"/>
            <a:ext cx="2111909" cy="957421"/>
            <a:chOff x="2534729" y="1089644"/>
            <a:chExt cx="2186154" cy="877212"/>
          </a:xfrm>
        </p:grpSpPr>
        <p:sp>
          <p:nvSpPr>
            <p:cNvPr id="24" name="四角形: 角を丸くする 23">
              <a:extLst>
                <a:ext uri="{FF2B5EF4-FFF2-40B4-BE49-F238E27FC236}">
                  <a16:creationId xmlns:a16="http://schemas.microsoft.com/office/drawing/2014/main" id="{3C9F80D0-BA14-495B-8894-B36D3BEAE388}"/>
                </a:ext>
              </a:extLst>
            </p:cNvPr>
            <p:cNvSpPr/>
            <p:nvPr/>
          </p:nvSpPr>
          <p:spPr>
            <a:xfrm>
              <a:off x="2534729" y="1089644"/>
              <a:ext cx="2186154" cy="877212"/>
            </a:xfrm>
            <a:prstGeom prst="roundRect">
              <a:avLst>
                <a:gd name="adj" fmla="val 0"/>
              </a:avLst>
            </a:prstGeom>
            <a:solidFill>
              <a:schemeClr val="accent6">
                <a:lumMod val="20000"/>
                <a:lumOff val="80000"/>
              </a:schemeClr>
            </a:solidFill>
            <a:ln>
              <a:solidFill>
                <a:srgbClr val="3857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latin typeface="源ノ角ゴシック JP Medium" panose="020B0600000000000000" pitchFamily="34" charset="-128"/>
                <a:ea typeface="源ノ角ゴシック JP Medium" panose="020B0600000000000000" pitchFamily="34" charset="-128"/>
              </a:endParaRPr>
            </a:p>
          </p:txBody>
        </p:sp>
        <p:sp>
          <p:nvSpPr>
            <p:cNvPr id="25" name="四角形: 角を丸くする 24">
              <a:extLst>
                <a:ext uri="{FF2B5EF4-FFF2-40B4-BE49-F238E27FC236}">
                  <a16:creationId xmlns:a16="http://schemas.microsoft.com/office/drawing/2014/main" id="{DF04C10F-6850-4378-8770-4C2DB07077BF}"/>
                </a:ext>
              </a:extLst>
            </p:cNvPr>
            <p:cNvSpPr/>
            <p:nvPr/>
          </p:nvSpPr>
          <p:spPr>
            <a:xfrm>
              <a:off x="2534730" y="1089644"/>
              <a:ext cx="1837426" cy="338118"/>
            </a:xfrm>
            <a:prstGeom prst="roundRect">
              <a:avLst>
                <a:gd name="adj" fmla="val 0"/>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latin typeface="源ノ角ゴシック JP Medium" panose="020B0600000000000000" pitchFamily="34" charset="-128"/>
                  <a:ea typeface="源ノ角ゴシック JP Medium" panose="020B0600000000000000" pitchFamily="34" charset="-128"/>
                </a:rPr>
                <a:t>サンプリング法</a:t>
              </a:r>
            </a:p>
          </p:txBody>
        </p:sp>
        <p:sp>
          <p:nvSpPr>
            <p:cNvPr id="26" name="四角形: 角を丸くする 25">
              <a:extLst>
                <a:ext uri="{FF2B5EF4-FFF2-40B4-BE49-F238E27FC236}">
                  <a16:creationId xmlns:a16="http://schemas.microsoft.com/office/drawing/2014/main" id="{59CD538A-7EFC-47DF-B2A0-1B99EFE5E323}"/>
                </a:ext>
              </a:extLst>
            </p:cNvPr>
            <p:cNvSpPr/>
            <p:nvPr/>
          </p:nvSpPr>
          <p:spPr>
            <a:xfrm>
              <a:off x="2626255" y="1458104"/>
              <a:ext cx="1981296" cy="355317"/>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ja-JP" altLang="en-US" sz="1400" dirty="0">
                  <a:solidFill>
                    <a:schemeClr val="tx1"/>
                  </a:solidFill>
                  <a:latin typeface="Cambria Math" panose="02040503050406030204" pitchFamily="18" charset="0"/>
                  <a:ea typeface="源ノ角ゴシック JP Medium" panose="020B0600000000000000" pitchFamily="34" charset="-128"/>
                </a:rPr>
                <a:t>重点</a:t>
              </a:r>
              <a:r>
                <a:rPr lang="ja-JP" altLang="en-US" sz="1400" b="0" i="0" dirty="0">
                  <a:solidFill>
                    <a:schemeClr val="tx1"/>
                  </a:solidFill>
                  <a:latin typeface="Cambria Math" panose="02040503050406030204" pitchFamily="18" charset="0"/>
                  <a:ea typeface="源ノ角ゴシック JP Medium" panose="020B0600000000000000" pitchFamily="34" charset="-128"/>
                </a:rPr>
                <a:t>サンプリング </a:t>
              </a:r>
              <a:endParaRPr lang="en-US" altLang="ja-JP" sz="1400" dirty="0">
                <a:solidFill>
                  <a:schemeClr val="tx1"/>
                </a:solidFill>
                <a:latin typeface="Cambria Math" panose="02040503050406030204" pitchFamily="18" charset="0"/>
                <a:ea typeface="源ノ角ゴシック JP Medium" panose="020B0600000000000000" pitchFamily="34" charset="-128"/>
              </a:endParaRPr>
            </a:p>
          </p:txBody>
        </p:sp>
      </p:grpSp>
      <p:grpSp>
        <p:nvGrpSpPr>
          <p:cNvPr id="27" name="グループ化 26">
            <a:extLst>
              <a:ext uri="{FF2B5EF4-FFF2-40B4-BE49-F238E27FC236}">
                <a16:creationId xmlns:a16="http://schemas.microsoft.com/office/drawing/2014/main" id="{0B3884FE-A95B-4680-BD1E-2E92E69FC932}"/>
              </a:ext>
            </a:extLst>
          </p:cNvPr>
          <p:cNvGrpSpPr/>
          <p:nvPr/>
        </p:nvGrpSpPr>
        <p:grpSpPr>
          <a:xfrm rot="16200000">
            <a:off x="2857555" y="5086577"/>
            <a:ext cx="369505" cy="502867"/>
            <a:chOff x="2070338" y="2594395"/>
            <a:chExt cx="560717" cy="998509"/>
          </a:xfrm>
          <a:solidFill>
            <a:schemeClr val="accent6">
              <a:lumMod val="50000"/>
            </a:schemeClr>
          </a:solidFill>
        </p:grpSpPr>
        <p:sp>
          <p:nvSpPr>
            <p:cNvPr id="28" name="正方形/長方形 27">
              <a:extLst>
                <a:ext uri="{FF2B5EF4-FFF2-40B4-BE49-F238E27FC236}">
                  <a16:creationId xmlns:a16="http://schemas.microsoft.com/office/drawing/2014/main" id="{99F4898E-39DD-4602-9775-013FEE03EEAC}"/>
                </a:ext>
              </a:extLst>
            </p:cNvPr>
            <p:cNvSpPr/>
            <p:nvPr/>
          </p:nvSpPr>
          <p:spPr>
            <a:xfrm>
              <a:off x="2238554" y="2594395"/>
              <a:ext cx="224287" cy="711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sp>
          <p:nvSpPr>
            <p:cNvPr id="29" name="二等辺三角形 28">
              <a:extLst>
                <a:ext uri="{FF2B5EF4-FFF2-40B4-BE49-F238E27FC236}">
                  <a16:creationId xmlns:a16="http://schemas.microsoft.com/office/drawing/2014/main" id="{50552FA4-B17C-424E-BAB3-A42F01CA9837}"/>
                </a:ext>
              </a:extLst>
            </p:cNvPr>
            <p:cNvSpPr/>
            <p:nvPr/>
          </p:nvSpPr>
          <p:spPr>
            <a:xfrm rot="10800000">
              <a:off x="2070338" y="3144332"/>
              <a:ext cx="560717" cy="4485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grpSp>
      <p:grpSp>
        <p:nvGrpSpPr>
          <p:cNvPr id="30" name="グループ化 29">
            <a:extLst>
              <a:ext uri="{FF2B5EF4-FFF2-40B4-BE49-F238E27FC236}">
                <a16:creationId xmlns:a16="http://schemas.microsoft.com/office/drawing/2014/main" id="{2C504F20-F9CA-420D-92E6-894978958584}"/>
              </a:ext>
            </a:extLst>
          </p:cNvPr>
          <p:cNvGrpSpPr/>
          <p:nvPr/>
        </p:nvGrpSpPr>
        <p:grpSpPr>
          <a:xfrm>
            <a:off x="6096000" y="4900356"/>
            <a:ext cx="2555061" cy="957421"/>
            <a:chOff x="2534729" y="1089644"/>
            <a:chExt cx="2644885" cy="877212"/>
          </a:xfrm>
        </p:grpSpPr>
        <p:sp>
          <p:nvSpPr>
            <p:cNvPr id="31" name="四角形: 角を丸くする 30">
              <a:extLst>
                <a:ext uri="{FF2B5EF4-FFF2-40B4-BE49-F238E27FC236}">
                  <a16:creationId xmlns:a16="http://schemas.microsoft.com/office/drawing/2014/main" id="{2389C99A-C3F4-4F07-8174-0FDAE5667243}"/>
                </a:ext>
              </a:extLst>
            </p:cNvPr>
            <p:cNvSpPr/>
            <p:nvPr/>
          </p:nvSpPr>
          <p:spPr>
            <a:xfrm>
              <a:off x="2534729" y="1089644"/>
              <a:ext cx="2644885" cy="877212"/>
            </a:xfrm>
            <a:prstGeom prst="roundRect">
              <a:avLst>
                <a:gd name="adj" fmla="val 0"/>
              </a:avLst>
            </a:prstGeom>
            <a:solidFill>
              <a:schemeClr val="accent6">
                <a:lumMod val="20000"/>
                <a:lumOff val="80000"/>
              </a:schemeClr>
            </a:solidFill>
            <a:ln>
              <a:solidFill>
                <a:srgbClr val="3857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latin typeface="源ノ角ゴシック JP Medium" panose="020B0600000000000000" pitchFamily="34" charset="-128"/>
                <a:ea typeface="源ノ角ゴシック JP Medium" panose="020B0600000000000000" pitchFamily="34" charset="-128"/>
              </a:endParaRPr>
            </a:p>
          </p:txBody>
        </p:sp>
        <p:sp>
          <p:nvSpPr>
            <p:cNvPr id="32" name="四角形: 角を丸くする 31">
              <a:extLst>
                <a:ext uri="{FF2B5EF4-FFF2-40B4-BE49-F238E27FC236}">
                  <a16:creationId xmlns:a16="http://schemas.microsoft.com/office/drawing/2014/main" id="{DFFBA283-78A5-4165-AB39-08898F32101D}"/>
                </a:ext>
              </a:extLst>
            </p:cNvPr>
            <p:cNvSpPr/>
            <p:nvPr/>
          </p:nvSpPr>
          <p:spPr>
            <a:xfrm>
              <a:off x="2534730" y="1089644"/>
              <a:ext cx="1837426" cy="338118"/>
            </a:xfrm>
            <a:prstGeom prst="roundRect">
              <a:avLst>
                <a:gd name="adj" fmla="val 0"/>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latin typeface="源ノ角ゴシック JP Medium" panose="020B0600000000000000" pitchFamily="34" charset="-128"/>
                  <a:ea typeface="源ノ角ゴシック JP Medium" panose="020B0600000000000000" pitchFamily="34" charset="-128"/>
                </a:rPr>
                <a:t>アンサンブル</a:t>
              </a:r>
              <a:endParaRPr kumimoji="1" lang="ja-JP" altLang="en-US" sz="1400" b="1" dirty="0">
                <a:latin typeface="源ノ角ゴシック JP Medium" panose="020B0600000000000000" pitchFamily="34" charset="-128"/>
                <a:ea typeface="源ノ角ゴシック JP Medium" panose="020B0600000000000000" pitchFamily="34" charset="-128"/>
              </a:endParaRPr>
            </a:p>
          </p:txBody>
        </p:sp>
        <p:sp>
          <p:nvSpPr>
            <p:cNvPr id="33" name="四角形: 角を丸くする 32">
              <a:extLst>
                <a:ext uri="{FF2B5EF4-FFF2-40B4-BE49-F238E27FC236}">
                  <a16:creationId xmlns:a16="http://schemas.microsoft.com/office/drawing/2014/main" id="{E66FFE5C-8B0C-40FA-96C5-921463B4967C}"/>
                </a:ext>
              </a:extLst>
            </p:cNvPr>
            <p:cNvSpPr/>
            <p:nvPr/>
          </p:nvSpPr>
          <p:spPr>
            <a:xfrm>
              <a:off x="2626255" y="1458104"/>
              <a:ext cx="2282729" cy="355317"/>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ja-JP" altLang="en-US" sz="1400" dirty="0">
                  <a:solidFill>
                    <a:schemeClr val="tx1"/>
                  </a:solidFill>
                  <a:latin typeface="Cambria Math" panose="02040503050406030204" pitchFamily="18" charset="0"/>
                  <a:ea typeface="源ノ角ゴシック JP Medium" panose="020B0600000000000000" pitchFamily="34" charset="-128"/>
                </a:rPr>
                <a:t>拡張アンサンブル法</a:t>
              </a:r>
              <a:endParaRPr lang="en-US" altLang="ja-JP" sz="1400" dirty="0">
                <a:solidFill>
                  <a:schemeClr val="tx1"/>
                </a:solidFill>
                <a:latin typeface="Cambria Math" panose="02040503050406030204" pitchFamily="18" charset="0"/>
                <a:ea typeface="源ノ角ゴシック JP Medium" panose="020B0600000000000000" pitchFamily="34" charset="-128"/>
              </a:endParaRPr>
            </a:p>
          </p:txBody>
        </p:sp>
      </p:grpSp>
      <p:sp>
        <p:nvSpPr>
          <p:cNvPr id="34" name="四角形: 角を丸くする 33">
            <a:extLst>
              <a:ext uri="{FF2B5EF4-FFF2-40B4-BE49-F238E27FC236}">
                <a16:creationId xmlns:a16="http://schemas.microsoft.com/office/drawing/2014/main" id="{98111264-8583-461F-931D-AA40710C5FA7}"/>
              </a:ext>
            </a:extLst>
          </p:cNvPr>
          <p:cNvSpPr/>
          <p:nvPr/>
        </p:nvSpPr>
        <p:spPr>
          <a:xfrm>
            <a:off x="474454" y="-8627"/>
            <a:ext cx="3493698" cy="681486"/>
          </a:xfrm>
          <a:prstGeom prst="roundRect">
            <a:avLst>
              <a:gd name="adj" fmla="val 0"/>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b="1" dirty="0">
                <a:solidFill>
                  <a:srgbClr val="203864"/>
                </a:solidFill>
                <a:latin typeface="源ノ角ゴシック JP Heavy" panose="020B0A00000000000000" pitchFamily="34" charset="-128"/>
                <a:ea typeface="源ノ角ゴシック JP Heavy" panose="020B0A00000000000000" pitchFamily="34" charset="-128"/>
              </a:rPr>
              <a:t>2.</a:t>
            </a:r>
            <a:r>
              <a:rPr lang="ja-JP" altLang="en-US" sz="2000" b="1" dirty="0">
                <a:solidFill>
                  <a:srgbClr val="203864"/>
                </a:solidFill>
                <a:latin typeface="源ノ角ゴシック JP Heavy" panose="020B0A00000000000000" pitchFamily="34" charset="-128"/>
                <a:ea typeface="源ノ角ゴシック JP Heavy" panose="020B0A00000000000000" pitchFamily="34" charset="-128"/>
              </a:rPr>
              <a:t> モンテカルロ法の応用</a:t>
            </a:r>
            <a:endParaRPr kumimoji="1" lang="ja-JP" altLang="en-US" sz="2000" b="1" dirty="0">
              <a:solidFill>
                <a:srgbClr val="203864"/>
              </a:solidFill>
              <a:latin typeface="源ノ角ゴシック JP Heavy" panose="020B0A00000000000000" pitchFamily="34" charset="-128"/>
              <a:ea typeface="源ノ角ゴシック JP Heavy" panose="020B0A00000000000000" pitchFamily="34" charset="-128"/>
            </a:endParaRPr>
          </a:p>
        </p:txBody>
      </p:sp>
      <p:grpSp>
        <p:nvGrpSpPr>
          <p:cNvPr id="35" name="グループ化 34">
            <a:extLst>
              <a:ext uri="{FF2B5EF4-FFF2-40B4-BE49-F238E27FC236}">
                <a16:creationId xmlns:a16="http://schemas.microsoft.com/office/drawing/2014/main" id="{615A0AC9-71D7-45DC-AE66-9734F38E7C4C}"/>
              </a:ext>
            </a:extLst>
          </p:cNvPr>
          <p:cNvGrpSpPr/>
          <p:nvPr/>
        </p:nvGrpSpPr>
        <p:grpSpPr>
          <a:xfrm>
            <a:off x="9064453" y="4229842"/>
            <a:ext cx="2555061" cy="2354829"/>
            <a:chOff x="2534729" y="1089644"/>
            <a:chExt cx="2644885" cy="2157551"/>
          </a:xfrm>
        </p:grpSpPr>
        <p:sp>
          <p:nvSpPr>
            <p:cNvPr id="36" name="四角形: 角を丸くする 35">
              <a:extLst>
                <a:ext uri="{FF2B5EF4-FFF2-40B4-BE49-F238E27FC236}">
                  <a16:creationId xmlns:a16="http://schemas.microsoft.com/office/drawing/2014/main" id="{AC8C57F3-F192-4C37-9A02-C23C33BA5A93}"/>
                </a:ext>
              </a:extLst>
            </p:cNvPr>
            <p:cNvSpPr/>
            <p:nvPr/>
          </p:nvSpPr>
          <p:spPr>
            <a:xfrm>
              <a:off x="2534729" y="1089644"/>
              <a:ext cx="2644885" cy="2157551"/>
            </a:xfrm>
            <a:prstGeom prst="roundRect">
              <a:avLst>
                <a:gd name="adj" fmla="val 0"/>
              </a:avLst>
            </a:prstGeom>
            <a:solidFill>
              <a:schemeClr val="accent6">
                <a:lumMod val="20000"/>
                <a:lumOff val="80000"/>
              </a:schemeClr>
            </a:solidFill>
            <a:ln>
              <a:solidFill>
                <a:srgbClr val="3857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latin typeface="源ノ角ゴシック JP Medium" panose="020B0600000000000000" pitchFamily="34" charset="-128"/>
                <a:ea typeface="源ノ角ゴシック JP Medium" panose="020B0600000000000000" pitchFamily="34" charset="-128"/>
              </a:endParaRPr>
            </a:p>
          </p:txBody>
        </p:sp>
        <p:sp>
          <p:nvSpPr>
            <p:cNvPr id="37" name="四角形: 角を丸くする 36">
              <a:extLst>
                <a:ext uri="{FF2B5EF4-FFF2-40B4-BE49-F238E27FC236}">
                  <a16:creationId xmlns:a16="http://schemas.microsoft.com/office/drawing/2014/main" id="{4C3C6162-CA2E-4D4B-B334-67C9E8B65DBC}"/>
                </a:ext>
              </a:extLst>
            </p:cNvPr>
            <p:cNvSpPr/>
            <p:nvPr/>
          </p:nvSpPr>
          <p:spPr>
            <a:xfrm>
              <a:off x="2534730" y="1089644"/>
              <a:ext cx="1837426" cy="338118"/>
            </a:xfrm>
            <a:prstGeom prst="roundRect">
              <a:avLst>
                <a:gd name="adj" fmla="val 0"/>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latin typeface="源ノ角ゴシック JP Medium" panose="020B0600000000000000" pitchFamily="34" charset="-128"/>
                  <a:ea typeface="源ノ角ゴシック JP Medium" panose="020B0600000000000000" pitchFamily="34" charset="-128"/>
                </a:rPr>
                <a:t>アンサンブル</a:t>
              </a:r>
              <a:endParaRPr kumimoji="1" lang="ja-JP" altLang="en-US" sz="1400" b="1" dirty="0">
                <a:latin typeface="源ノ角ゴシック JP Medium" panose="020B0600000000000000" pitchFamily="34" charset="-128"/>
                <a:ea typeface="源ノ角ゴシック JP Medium" panose="020B0600000000000000" pitchFamily="34" charset="-128"/>
              </a:endParaRPr>
            </a:p>
          </p:txBody>
        </p:sp>
        <p:sp>
          <p:nvSpPr>
            <p:cNvPr id="38" name="四角形: 角を丸くする 37">
              <a:extLst>
                <a:ext uri="{FF2B5EF4-FFF2-40B4-BE49-F238E27FC236}">
                  <a16:creationId xmlns:a16="http://schemas.microsoft.com/office/drawing/2014/main" id="{DC14528B-7526-473F-8FC6-53221E04FDC6}"/>
                </a:ext>
              </a:extLst>
            </p:cNvPr>
            <p:cNvSpPr/>
            <p:nvPr/>
          </p:nvSpPr>
          <p:spPr>
            <a:xfrm>
              <a:off x="2626255" y="1458104"/>
              <a:ext cx="2282729" cy="1478357"/>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ja-JP" altLang="en-US" sz="1400" dirty="0">
                  <a:solidFill>
                    <a:schemeClr val="tx1"/>
                  </a:solidFill>
                  <a:latin typeface="Cambria Math" panose="02040503050406030204" pitchFamily="18" charset="0"/>
                  <a:ea typeface="源ノ角ゴシック JP Medium" panose="020B0600000000000000" pitchFamily="34" charset="-128"/>
                </a:rPr>
                <a:t>拡張アンサンブル法</a:t>
              </a:r>
              <a:br>
                <a:rPr lang="en-US" altLang="ja-JP" sz="1400" dirty="0">
                  <a:solidFill>
                    <a:schemeClr val="tx1"/>
                  </a:solidFill>
                  <a:latin typeface="Cambria Math" panose="02040503050406030204" pitchFamily="18" charset="0"/>
                  <a:ea typeface="源ノ角ゴシック JP Medium" panose="020B0600000000000000" pitchFamily="34" charset="-128"/>
                </a:rPr>
              </a:br>
              <a:r>
                <a:rPr lang="ja-JP" altLang="en-US" sz="1400" dirty="0">
                  <a:solidFill>
                    <a:schemeClr val="tx1"/>
                  </a:solidFill>
                  <a:latin typeface="Cambria Math" panose="02040503050406030204" pitchFamily="18" charset="0"/>
                  <a:ea typeface="源ノ角ゴシック JP Medium" panose="020B0600000000000000" pitchFamily="34" charset="-128"/>
                </a:rPr>
                <a:t>ボルツマン因子ではなく人工の因子で重み付け</a:t>
              </a:r>
              <a:endParaRPr lang="en-US" altLang="ja-JP" sz="1400" dirty="0">
                <a:solidFill>
                  <a:schemeClr val="tx1"/>
                </a:solidFill>
                <a:latin typeface="Cambria Math" panose="02040503050406030204" pitchFamily="18" charset="0"/>
                <a:ea typeface="源ノ角ゴシック JP Medium" panose="020B0600000000000000" pitchFamily="34" charset="-128"/>
              </a:endParaRPr>
            </a:p>
          </p:txBody>
        </p:sp>
      </p:grpSp>
    </p:spTree>
    <p:extLst>
      <p:ext uri="{BB962C8B-B14F-4D97-AF65-F5344CB8AC3E}">
        <p14:creationId xmlns:p14="http://schemas.microsoft.com/office/powerpoint/2010/main" val="3203188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0329B2F5-CF48-45D8-BAB2-21664587A7F7}"/>
              </a:ext>
            </a:extLst>
          </p:cNvPr>
          <p:cNvSpPr/>
          <p:nvPr/>
        </p:nvSpPr>
        <p:spPr>
          <a:xfrm>
            <a:off x="3244970" y="1582947"/>
            <a:ext cx="5702060" cy="3562709"/>
          </a:xfrm>
          <a:prstGeom prst="roundRect">
            <a:avLst>
              <a:gd name="adj"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4387D8B9-9D98-47B5-A65A-1C3A307B17F1}"/>
              </a:ext>
            </a:extLst>
          </p:cNvPr>
          <p:cNvSpPr>
            <a:spLocks noGrp="1"/>
          </p:cNvSpPr>
          <p:nvPr>
            <p:ph type="sldNum" sz="quarter" idx="12"/>
          </p:nvPr>
        </p:nvSpPr>
        <p:spPr/>
        <p:txBody>
          <a:bodyPr/>
          <a:lstStyle/>
          <a:p>
            <a:fld id="{61879640-5F62-4E0A-A9C8-B40503558107}" type="slidenum">
              <a:rPr kumimoji="1" lang="ja-JP" altLang="en-US" smtClean="0"/>
              <a:t>2</a:t>
            </a:fld>
            <a:endParaRPr kumimoji="1" lang="ja-JP" altLang="en-US"/>
          </a:p>
        </p:txBody>
      </p:sp>
      <p:sp>
        <p:nvSpPr>
          <p:cNvPr id="6" name="四角形: 角を丸くする 5">
            <a:extLst>
              <a:ext uri="{FF2B5EF4-FFF2-40B4-BE49-F238E27FC236}">
                <a16:creationId xmlns:a16="http://schemas.microsoft.com/office/drawing/2014/main" id="{BD2F99F6-CF8E-460D-B374-094012119501}"/>
              </a:ext>
            </a:extLst>
          </p:cNvPr>
          <p:cNvSpPr/>
          <p:nvPr/>
        </p:nvSpPr>
        <p:spPr>
          <a:xfrm>
            <a:off x="474453" y="-8626"/>
            <a:ext cx="3648973" cy="681486"/>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b="1" dirty="0">
                <a:solidFill>
                  <a:srgbClr val="203864"/>
                </a:solidFill>
                <a:latin typeface="源ノ角ゴシック JP Heavy" panose="020B0A00000000000000" pitchFamily="34" charset="-128"/>
                <a:ea typeface="源ノ角ゴシック JP Heavy" panose="020B0A00000000000000" pitchFamily="34" charset="-128"/>
              </a:rPr>
              <a:t>今日紹介すること</a:t>
            </a:r>
          </a:p>
        </p:txBody>
      </p:sp>
      <p:sp>
        <p:nvSpPr>
          <p:cNvPr id="8" name="四角形: 角を丸くする 7">
            <a:extLst>
              <a:ext uri="{FF2B5EF4-FFF2-40B4-BE49-F238E27FC236}">
                <a16:creationId xmlns:a16="http://schemas.microsoft.com/office/drawing/2014/main" id="{D2BABA2A-817B-47F3-9343-20DC9155153B}"/>
              </a:ext>
            </a:extLst>
          </p:cNvPr>
          <p:cNvSpPr/>
          <p:nvPr/>
        </p:nvSpPr>
        <p:spPr>
          <a:xfrm>
            <a:off x="3749614" y="1748856"/>
            <a:ext cx="5197416" cy="343331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mj-lt"/>
              <a:buAutoNum type="arabicPeriod"/>
            </a:pPr>
            <a:r>
              <a:rPr kumimoji="1" lang="ja-JP" altLang="en-US" sz="2000" dirty="0">
                <a:solidFill>
                  <a:schemeClr val="tx1"/>
                </a:solidFill>
                <a:latin typeface="源ノ角ゴシック JP Heavy" panose="020B0A00000000000000" pitchFamily="34" charset="-128"/>
                <a:ea typeface="源ノ角ゴシック JP Heavy" panose="020B0A00000000000000" pitchFamily="34" charset="-128"/>
              </a:rPr>
              <a:t>モンテカルロ法、マルコフ連鎖とは？</a:t>
            </a:r>
            <a:endParaRPr kumimoji="1" lang="en-US" altLang="ja-JP" sz="2000" dirty="0">
              <a:solidFill>
                <a:schemeClr val="tx1"/>
              </a:solidFill>
              <a:latin typeface="源ノ角ゴシック JP Heavy" panose="020B0A00000000000000" pitchFamily="34" charset="-128"/>
              <a:ea typeface="源ノ角ゴシック JP Heavy" panose="020B0A00000000000000" pitchFamily="34" charset="-128"/>
            </a:endParaRPr>
          </a:p>
          <a:p>
            <a:pPr marL="342900" indent="-342900">
              <a:lnSpc>
                <a:spcPct val="150000"/>
              </a:lnSpc>
              <a:buFont typeface="+mj-lt"/>
              <a:buAutoNum type="arabicPeriod"/>
            </a:pPr>
            <a:r>
              <a:rPr lang="ja-JP" altLang="en-US" sz="2000" dirty="0">
                <a:solidFill>
                  <a:schemeClr val="tx1"/>
                </a:solidFill>
                <a:latin typeface="源ノ角ゴシック JP Heavy" panose="020B0A00000000000000" pitchFamily="34" charset="-128"/>
                <a:ea typeface="源ノ角ゴシック JP Heavy" panose="020B0A00000000000000" pitchFamily="34" charset="-128"/>
              </a:rPr>
              <a:t>モンテカルロ法で定常状態の系のエネルギーを求めてみる</a:t>
            </a:r>
            <a:endParaRPr lang="en-US" altLang="ja-JP" sz="2000" dirty="0">
              <a:solidFill>
                <a:schemeClr val="tx1"/>
              </a:solidFill>
              <a:latin typeface="源ノ角ゴシック JP Heavy" panose="020B0A00000000000000" pitchFamily="34" charset="-128"/>
              <a:ea typeface="源ノ角ゴシック JP Heavy" panose="020B0A00000000000000" pitchFamily="34" charset="-128"/>
            </a:endParaRPr>
          </a:p>
          <a:p>
            <a:pPr marL="342900" indent="-342900">
              <a:lnSpc>
                <a:spcPct val="150000"/>
              </a:lnSpc>
              <a:buFont typeface="+mj-lt"/>
              <a:buAutoNum type="arabicPeriod"/>
            </a:pPr>
            <a:r>
              <a:rPr kumimoji="1" lang="ja-JP" altLang="en-US" sz="2000" dirty="0">
                <a:solidFill>
                  <a:schemeClr val="tx1"/>
                </a:solidFill>
                <a:latin typeface="源ノ角ゴシック JP Heavy" panose="020B0A00000000000000" pitchFamily="34" charset="-128"/>
                <a:ea typeface="源ノ角ゴシック JP Heavy" panose="020B0A00000000000000" pitchFamily="34" charset="-128"/>
              </a:rPr>
              <a:t>モンテカルロ法の応用例</a:t>
            </a:r>
          </a:p>
        </p:txBody>
      </p:sp>
      <p:sp>
        <p:nvSpPr>
          <p:cNvPr id="16" name="正方形/長方形 15">
            <a:extLst>
              <a:ext uri="{FF2B5EF4-FFF2-40B4-BE49-F238E27FC236}">
                <a16:creationId xmlns:a16="http://schemas.microsoft.com/office/drawing/2014/main" id="{0072A2EE-11A3-412B-A610-476BB57BF0E3}"/>
              </a:ext>
            </a:extLst>
          </p:cNvPr>
          <p:cNvSpPr/>
          <p:nvPr/>
        </p:nvSpPr>
        <p:spPr>
          <a:xfrm>
            <a:off x="94891" y="4502989"/>
            <a:ext cx="4028536" cy="2234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descr="ロゴ&#10;&#10;中程度の精度で自動的に生成された説明">
            <a:extLst>
              <a:ext uri="{FF2B5EF4-FFF2-40B4-BE49-F238E27FC236}">
                <a16:creationId xmlns:a16="http://schemas.microsoft.com/office/drawing/2014/main" id="{65A037A3-A252-4A96-A335-A1C51D4BE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294" y="1930422"/>
            <a:ext cx="2743200" cy="752475"/>
          </a:xfrm>
          <a:prstGeom prst="rect">
            <a:avLst/>
          </a:prstGeom>
        </p:spPr>
      </p:pic>
      <p:pic>
        <p:nvPicPr>
          <p:cNvPr id="4" name="図 3" descr="時計台のある建物&#10;&#10;中程度の精度で自動的に生成された説明">
            <a:extLst>
              <a:ext uri="{FF2B5EF4-FFF2-40B4-BE49-F238E27FC236}">
                <a16:creationId xmlns:a16="http://schemas.microsoft.com/office/drawing/2014/main" id="{BE4D7882-3C16-4539-B299-2458D2E40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6359" y="474069"/>
            <a:ext cx="3423883" cy="1700172"/>
          </a:xfrm>
          <a:prstGeom prst="rect">
            <a:avLst/>
          </a:prstGeom>
        </p:spPr>
      </p:pic>
      <p:pic>
        <p:nvPicPr>
          <p:cNvPr id="7" name="図 6" descr="グラフィカル ユーザー インターフェイス&#10;&#10;自動的に生成された説明">
            <a:extLst>
              <a:ext uri="{FF2B5EF4-FFF2-40B4-BE49-F238E27FC236}">
                <a16:creationId xmlns:a16="http://schemas.microsoft.com/office/drawing/2014/main" id="{CC428BA2-C995-42AD-BF3A-8FA2AF3E0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1052" y="4614486"/>
            <a:ext cx="4349190" cy="2011246"/>
          </a:xfrm>
          <a:prstGeom prst="rect">
            <a:avLst/>
          </a:prstGeom>
        </p:spPr>
      </p:pic>
    </p:spTree>
    <p:extLst>
      <p:ext uri="{BB962C8B-B14F-4D97-AF65-F5344CB8AC3E}">
        <p14:creationId xmlns:p14="http://schemas.microsoft.com/office/powerpoint/2010/main" val="1258963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E5F85859-7234-44ED-AA05-CFFB87F1BB3A}"/>
              </a:ext>
            </a:extLst>
          </p:cNvPr>
          <p:cNvSpPr>
            <a:spLocks noGrp="1"/>
          </p:cNvSpPr>
          <p:nvPr>
            <p:ph type="sldNum" sz="quarter" idx="12"/>
          </p:nvPr>
        </p:nvSpPr>
        <p:spPr/>
        <p:txBody>
          <a:bodyPr/>
          <a:lstStyle/>
          <a:p>
            <a:fld id="{61879640-5F62-4E0A-A9C8-B40503558107}" type="slidenum">
              <a:rPr kumimoji="1" lang="ja-JP" altLang="en-US" smtClean="0"/>
              <a:t>3</a:t>
            </a:fld>
            <a:endParaRPr kumimoji="1" lang="ja-JP" altLang="en-US"/>
          </a:p>
        </p:txBody>
      </p:sp>
      <p:sp>
        <p:nvSpPr>
          <p:cNvPr id="4" name="四角形: 角を丸くする 3">
            <a:extLst>
              <a:ext uri="{FF2B5EF4-FFF2-40B4-BE49-F238E27FC236}">
                <a16:creationId xmlns:a16="http://schemas.microsoft.com/office/drawing/2014/main" id="{59591C6E-D7BC-45CE-BDF1-D38E9D95533F}"/>
              </a:ext>
            </a:extLst>
          </p:cNvPr>
          <p:cNvSpPr/>
          <p:nvPr/>
        </p:nvSpPr>
        <p:spPr>
          <a:xfrm>
            <a:off x="474453" y="-34505"/>
            <a:ext cx="3648973" cy="681486"/>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b="1" dirty="0">
                <a:solidFill>
                  <a:srgbClr val="203864"/>
                </a:solidFill>
                <a:latin typeface="源ノ角ゴシック JP Heavy" panose="020B0A00000000000000" pitchFamily="34" charset="-128"/>
                <a:ea typeface="源ノ角ゴシック JP Heavy" panose="020B0A00000000000000" pitchFamily="34" charset="-128"/>
              </a:rPr>
              <a:t>1.</a:t>
            </a:r>
            <a:r>
              <a:rPr lang="ja-JP" altLang="en-US" sz="2000" b="1" dirty="0">
                <a:solidFill>
                  <a:srgbClr val="203864"/>
                </a:solidFill>
                <a:latin typeface="源ノ角ゴシック JP Heavy" panose="020B0A00000000000000" pitchFamily="34" charset="-128"/>
                <a:ea typeface="源ノ角ゴシック JP Heavy" panose="020B0A00000000000000" pitchFamily="34" charset="-128"/>
              </a:rPr>
              <a:t> </a:t>
            </a:r>
            <a:r>
              <a:rPr kumimoji="1" lang="ja-JP" altLang="en-US" sz="2000" b="1" dirty="0">
                <a:solidFill>
                  <a:srgbClr val="203864"/>
                </a:solidFill>
                <a:latin typeface="源ノ角ゴシック JP Heavy" panose="020B0A00000000000000" pitchFamily="34" charset="-128"/>
                <a:ea typeface="源ノ角ゴシック JP Heavy" panose="020B0A00000000000000" pitchFamily="34" charset="-128"/>
              </a:rPr>
              <a:t>モンテカルロ法とは</a:t>
            </a:r>
          </a:p>
        </p:txBody>
      </p:sp>
      <p:sp>
        <p:nvSpPr>
          <p:cNvPr id="6" name="四角形: 角を丸くする 5">
            <a:extLst>
              <a:ext uri="{FF2B5EF4-FFF2-40B4-BE49-F238E27FC236}">
                <a16:creationId xmlns:a16="http://schemas.microsoft.com/office/drawing/2014/main" id="{73514DE8-8E4A-427D-8903-1C34969D1547}"/>
              </a:ext>
            </a:extLst>
          </p:cNvPr>
          <p:cNvSpPr/>
          <p:nvPr/>
        </p:nvSpPr>
        <p:spPr>
          <a:xfrm>
            <a:off x="2534729" y="1089643"/>
            <a:ext cx="7122542" cy="2447187"/>
          </a:xfrm>
          <a:prstGeom prst="roundRect">
            <a:avLst>
              <a:gd name="adj" fmla="val 0"/>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latin typeface="源ノ角ゴシック JP Medium" panose="020B0600000000000000" pitchFamily="34" charset="-128"/>
              <a:ea typeface="源ノ角ゴシック JP Medium" panose="020B0600000000000000" pitchFamily="34" charset="-128"/>
            </a:endParaRPr>
          </a:p>
        </p:txBody>
      </p:sp>
      <p:sp>
        <p:nvSpPr>
          <p:cNvPr id="7" name="四角形: 角を丸くする 6">
            <a:extLst>
              <a:ext uri="{FF2B5EF4-FFF2-40B4-BE49-F238E27FC236}">
                <a16:creationId xmlns:a16="http://schemas.microsoft.com/office/drawing/2014/main" id="{104AE9A0-9264-4083-B8C2-E799BF4688DC}"/>
              </a:ext>
            </a:extLst>
          </p:cNvPr>
          <p:cNvSpPr/>
          <p:nvPr/>
        </p:nvSpPr>
        <p:spPr>
          <a:xfrm>
            <a:off x="2534729" y="1089644"/>
            <a:ext cx="2161591" cy="566627"/>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latin typeface="源ノ角ゴシック JP Medium" panose="020B0600000000000000" pitchFamily="34" charset="-128"/>
                <a:ea typeface="源ノ角ゴシック JP Medium" panose="020B0600000000000000" pitchFamily="34" charset="-128"/>
              </a:rPr>
              <a:t>モンテカルロ法</a:t>
            </a:r>
          </a:p>
        </p:txBody>
      </p:sp>
      <p:sp>
        <p:nvSpPr>
          <p:cNvPr id="8" name="四角形: 角を丸くする 7">
            <a:extLst>
              <a:ext uri="{FF2B5EF4-FFF2-40B4-BE49-F238E27FC236}">
                <a16:creationId xmlns:a16="http://schemas.microsoft.com/office/drawing/2014/main" id="{03176E41-70F0-4B8C-BD55-CA869B9A9E8A}"/>
              </a:ext>
            </a:extLst>
          </p:cNvPr>
          <p:cNvSpPr/>
          <p:nvPr/>
        </p:nvSpPr>
        <p:spPr>
          <a:xfrm>
            <a:off x="3118449" y="1823253"/>
            <a:ext cx="5955102" cy="114238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数値計算やシミュレーションを乱数を用いて行う方法</a:t>
            </a:r>
            <a:endPar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a:p>
            <a:pPr marL="285750" indent="-285750">
              <a:lnSpc>
                <a:spcPct val="150000"/>
              </a:lnSpc>
              <a:buFont typeface="Arial" panose="020B0604020202020204" pitchFamily="34" charset="0"/>
              <a:buChar char="•"/>
            </a:pP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カジノで有名なモナコ公国の街モンテカルロが名前の由来</a:t>
            </a:r>
            <a:endPar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p:txBody>
      </p:sp>
      <p:grpSp>
        <p:nvGrpSpPr>
          <p:cNvPr id="28" name="グループ化 27">
            <a:extLst>
              <a:ext uri="{FF2B5EF4-FFF2-40B4-BE49-F238E27FC236}">
                <a16:creationId xmlns:a16="http://schemas.microsoft.com/office/drawing/2014/main" id="{C6E8BF54-21EE-47A4-A6F0-A37099AC5E3A}"/>
              </a:ext>
            </a:extLst>
          </p:cNvPr>
          <p:cNvGrpSpPr/>
          <p:nvPr/>
        </p:nvGrpSpPr>
        <p:grpSpPr>
          <a:xfrm>
            <a:off x="3868228" y="3776214"/>
            <a:ext cx="4455543" cy="2718805"/>
            <a:chOff x="659921" y="3699248"/>
            <a:chExt cx="4455543" cy="2718805"/>
          </a:xfrm>
        </p:grpSpPr>
        <p:sp>
          <p:nvSpPr>
            <p:cNvPr id="27" name="四角形: 角を丸くする 26">
              <a:extLst>
                <a:ext uri="{FF2B5EF4-FFF2-40B4-BE49-F238E27FC236}">
                  <a16:creationId xmlns:a16="http://schemas.microsoft.com/office/drawing/2014/main" id="{5F0FC7A6-C469-4E77-8A08-9EA95B9363BF}"/>
                </a:ext>
              </a:extLst>
            </p:cNvPr>
            <p:cNvSpPr/>
            <p:nvPr/>
          </p:nvSpPr>
          <p:spPr>
            <a:xfrm>
              <a:off x="659921" y="3699248"/>
              <a:ext cx="4455543" cy="2718805"/>
            </a:xfrm>
            <a:prstGeom prst="roundRect">
              <a:avLst>
                <a:gd name="adj" fmla="val 0"/>
              </a:avLst>
            </a:prstGeom>
            <a:solidFill>
              <a:schemeClr val="accent6">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latin typeface="源ノ角ゴシック JP Medium" panose="020B0600000000000000" pitchFamily="34" charset="-128"/>
                <a:ea typeface="源ノ角ゴシック JP Medium" panose="020B0600000000000000" pitchFamily="34" charset="-128"/>
              </a:endParaRPr>
            </a:p>
          </p:txBody>
        </p:sp>
        <p:sp>
          <p:nvSpPr>
            <p:cNvPr id="12" name="四角形: 角を丸くする 11">
              <a:extLst>
                <a:ext uri="{FF2B5EF4-FFF2-40B4-BE49-F238E27FC236}">
                  <a16:creationId xmlns:a16="http://schemas.microsoft.com/office/drawing/2014/main" id="{84FCB965-791D-40F5-BD4B-E4647CA10778}"/>
                </a:ext>
              </a:extLst>
            </p:cNvPr>
            <p:cNvSpPr/>
            <p:nvPr/>
          </p:nvSpPr>
          <p:spPr>
            <a:xfrm>
              <a:off x="659921" y="3699249"/>
              <a:ext cx="2759318" cy="566627"/>
            </a:xfrm>
            <a:prstGeom prst="roundRect">
              <a:avLst>
                <a:gd name="adj"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latin typeface="源ノ角ゴシック JP Medium" panose="020B0600000000000000" pitchFamily="34" charset="-128"/>
                  <a:ea typeface="源ノ角ゴシック JP Medium" panose="020B0600000000000000" pitchFamily="34" charset="-128"/>
                </a:rPr>
                <a:t>物理学においては？（巨視的）</a:t>
              </a:r>
            </a:p>
          </p:txBody>
        </p:sp>
        <p:sp>
          <p:nvSpPr>
            <p:cNvPr id="15" name="四角形: 角を丸くする 14">
              <a:extLst>
                <a:ext uri="{FF2B5EF4-FFF2-40B4-BE49-F238E27FC236}">
                  <a16:creationId xmlns:a16="http://schemas.microsoft.com/office/drawing/2014/main" id="{1E5F58AB-1BF8-4182-B521-436F13F5EA0E}"/>
                </a:ext>
              </a:extLst>
            </p:cNvPr>
            <p:cNvSpPr/>
            <p:nvPr/>
          </p:nvSpPr>
          <p:spPr>
            <a:xfrm>
              <a:off x="1145978" y="4393701"/>
              <a:ext cx="3545851" cy="79363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6">
                      <a:lumMod val="50000"/>
                    </a:schemeClr>
                  </a:solidFill>
                  <a:latin typeface="源ノ角ゴシック JP Medium" panose="020B0600000000000000" pitchFamily="34" charset="-128"/>
                  <a:ea typeface="源ノ角ゴシック JP Medium" panose="020B0600000000000000" pitchFamily="34" charset="-128"/>
                </a:rPr>
                <a:t>個々の原子・分子の平均運動エネルギーは</a:t>
              </a:r>
              <a:r>
                <a:rPr lang="ja-JP" altLang="en-US" sz="1600" dirty="0">
                  <a:solidFill>
                    <a:schemeClr val="accent6">
                      <a:lumMod val="50000"/>
                    </a:schemeClr>
                  </a:solidFill>
                  <a:latin typeface="源ノ角ゴシック JP Medium" panose="020B0600000000000000" pitchFamily="34" charset="-128"/>
                  <a:ea typeface="源ノ角ゴシック JP Medium" panose="020B0600000000000000" pitchFamily="34" charset="-128"/>
                </a:rPr>
                <a:t>系の</a:t>
              </a:r>
              <a:r>
                <a:rPr kumimoji="1" lang="ja-JP" altLang="en-US" sz="1600" dirty="0">
                  <a:solidFill>
                    <a:schemeClr val="accent6">
                      <a:lumMod val="50000"/>
                    </a:schemeClr>
                  </a:solidFill>
                  <a:latin typeface="源ノ角ゴシック JP Medium" panose="020B0600000000000000" pitchFamily="34" charset="-128"/>
                  <a:ea typeface="源ノ角ゴシック JP Medium" panose="020B0600000000000000" pitchFamily="34" charset="-128"/>
                </a:rPr>
                <a:t>温度として測られる</a:t>
              </a:r>
            </a:p>
          </p:txBody>
        </p:sp>
        <p:sp>
          <p:nvSpPr>
            <p:cNvPr id="16" name="四角形: 角を丸くする 15">
              <a:extLst>
                <a:ext uri="{FF2B5EF4-FFF2-40B4-BE49-F238E27FC236}">
                  <a16:creationId xmlns:a16="http://schemas.microsoft.com/office/drawing/2014/main" id="{FE1F69B0-6E6C-40B6-A5DC-BEAC81E3AF3E}"/>
                </a:ext>
              </a:extLst>
            </p:cNvPr>
            <p:cNvSpPr/>
            <p:nvPr/>
          </p:nvSpPr>
          <p:spPr>
            <a:xfrm>
              <a:off x="1641624" y="5291521"/>
              <a:ext cx="2554558" cy="79363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6">
                      <a:lumMod val="50000"/>
                    </a:schemeClr>
                  </a:solidFill>
                  <a:latin typeface="源ノ角ゴシック JP Medium" panose="020B0600000000000000" pitchFamily="34" charset="-128"/>
                  <a:ea typeface="源ノ角ゴシック JP Medium" panose="020B0600000000000000" pitchFamily="34" charset="-128"/>
                </a:rPr>
                <a:t>統計力学的な観点からのシミュレーションが可能</a:t>
              </a:r>
            </a:p>
          </p:txBody>
        </p:sp>
        <p:grpSp>
          <p:nvGrpSpPr>
            <p:cNvPr id="24" name="グループ化 23">
              <a:extLst>
                <a:ext uri="{FF2B5EF4-FFF2-40B4-BE49-F238E27FC236}">
                  <a16:creationId xmlns:a16="http://schemas.microsoft.com/office/drawing/2014/main" id="{21290E33-2F66-4D00-82A0-D89F6C39FDA8}"/>
                </a:ext>
              </a:extLst>
            </p:cNvPr>
            <p:cNvGrpSpPr/>
            <p:nvPr/>
          </p:nvGrpSpPr>
          <p:grpSpPr>
            <a:xfrm rot="16200000">
              <a:off x="1105400" y="5473764"/>
              <a:ext cx="369505" cy="340105"/>
              <a:chOff x="2070338" y="2594395"/>
              <a:chExt cx="560717" cy="998509"/>
            </a:xfrm>
            <a:solidFill>
              <a:schemeClr val="accent6">
                <a:lumMod val="50000"/>
              </a:schemeClr>
            </a:solidFill>
          </p:grpSpPr>
          <p:sp>
            <p:nvSpPr>
              <p:cNvPr id="25" name="正方形/長方形 24">
                <a:extLst>
                  <a:ext uri="{FF2B5EF4-FFF2-40B4-BE49-F238E27FC236}">
                    <a16:creationId xmlns:a16="http://schemas.microsoft.com/office/drawing/2014/main" id="{245FDC51-A67C-4BCC-A7F3-214EC120F94F}"/>
                  </a:ext>
                </a:extLst>
              </p:cNvPr>
              <p:cNvSpPr/>
              <p:nvPr/>
            </p:nvSpPr>
            <p:spPr>
              <a:xfrm>
                <a:off x="2238554" y="2594395"/>
                <a:ext cx="224287" cy="711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源ノ角ゴシック JP Medium" panose="020B0600000000000000" pitchFamily="34" charset="-128"/>
                  <a:ea typeface="源ノ角ゴシック JP Medium" panose="020B0600000000000000" pitchFamily="34" charset="-128"/>
                </a:endParaRPr>
              </a:p>
            </p:txBody>
          </p:sp>
          <p:sp>
            <p:nvSpPr>
              <p:cNvPr id="26" name="二等辺三角形 25">
                <a:extLst>
                  <a:ext uri="{FF2B5EF4-FFF2-40B4-BE49-F238E27FC236}">
                    <a16:creationId xmlns:a16="http://schemas.microsoft.com/office/drawing/2014/main" id="{36B72BFF-246B-44A9-A9BE-D1267008241F}"/>
                  </a:ext>
                </a:extLst>
              </p:cNvPr>
              <p:cNvSpPr/>
              <p:nvPr/>
            </p:nvSpPr>
            <p:spPr>
              <a:xfrm rot="10800000">
                <a:off x="2070338" y="3144332"/>
                <a:ext cx="560717" cy="4485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grpSp>
      </p:grpSp>
      <p:pic>
        <p:nvPicPr>
          <p:cNvPr id="29" name="図 28" descr="花の模様がある&#10;&#10;自動的に生成された説明">
            <a:extLst>
              <a:ext uri="{FF2B5EF4-FFF2-40B4-BE49-F238E27FC236}">
                <a16:creationId xmlns:a16="http://schemas.microsoft.com/office/drawing/2014/main" id="{1D35DEAF-0A0F-48E1-BAF8-C22CAB309535}"/>
              </a:ext>
            </a:extLst>
          </p:cNvPr>
          <p:cNvPicPr>
            <a:picLocks noChangeAspect="1"/>
          </p:cNvPicPr>
          <p:nvPr/>
        </p:nvPicPr>
        <p:blipFill rotWithShape="1">
          <a:blip r:embed="rId2">
            <a:extLst>
              <a:ext uri="{28A0092B-C50C-407E-A947-70E740481C1C}">
                <a14:useLocalDpi xmlns:a14="http://schemas.microsoft.com/office/drawing/2010/main" val="0"/>
              </a:ext>
            </a:extLst>
          </a:blip>
          <a:srcRect l="28578" t="6187" r="27484" b="8915"/>
          <a:stretch/>
        </p:blipFill>
        <p:spPr>
          <a:xfrm rot="769968">
            <a:off x="7709068" y="5475541"/>
            <a:ext cx="897246" cy="1299040"/>
          </a:xfrm>
          <a:prstGeom prst="rect">
            <a:avLst/>
          </a:prstGeom>
          <a:ln w="9525">
            <a:noFill/>
          </a:ln>
        </p:spPr>
      </p:pic>
      <p:sp>
        <p:nvSpPr>
          <p:cNvPr id="30" name="四角形: 角を丸くする 29">
            <a:extLst>
              <a:ext uri="{FF2B5EF4-FFF2-40B4-BE49-F238E27FC236}">
                <a16:creationId xmlns:a16="http://schemas.microsoft.com/office/drawing/2014/main" id="{08575068-C333-409B-BCC0-A6F1E7DBC3CD}"/>
              </a:ext>
            </a:extLst>
          </p:cNvPr>
          <p:cNvSpPr/>
          <p:nvPr/>
        </p:nvSpPr>
        <p:spPr>
          <a:xfrm>
            <a:off x="9216329" y="1961841"/>
            <a:ext cx="2430074" cy="1552755"/>
          </a:xfrm>
          <a:prstGeom prst="roundRect">
            <a:avLst>
              <a:gd name="adj" fmla="val 0"/>
            </a:avLst>
          </a:prstGeom>
          <a:solidFill>
            <a:srgbClr val="DAE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ea typeface="源ノ角ゴシック JP Medium" panose="020B0600000000000000"/>
              </a:rPr>
              <a:t>カジノゲームのルールにもランダム・アルゴリズムが用いられるよね</a:t>
            </a:r>
            <a:endParaRPr kumimoji="1" lang="ja-JP" altLang="en-US" sz="1400" dirty="0">
              <a:solidFill>
                <a:schemeClr val="tx1"/>
              </a:solidFill>
              <a:ea typeface="源ノ角ゴシック JP Medium" panose="020B0600000000000000"/>
            </a:endParaRPr>
          </a:p>
        </p:txBody>
      </p:sp>
      <p:sp>
        <p:nvSpPr>
          <p:cNvPr id="31" name="四角形: 角を丸くする 30">
            <a:extLst>
              <a:ext uri="{FF2B5EF4-FFF2-40B4-BE49-F238E27FC236}">
                <a16:creationId xmlns:a16="http://schemas.microsoft.com/office/drawing/2014/main" id="{D611EC54-4831-4350-81D2-C39F4D5E8801}"/>
              </a:ext>
            </a:extLst>
          </p:cNvPr>
          <p:cNvSpPr/>
          <p:nvPr/>
        </p:nvSpPr>
        <p:spPr>
          <a:xfrm>
            <a:off x="9017054" y="5836565"/>
            <a:ext cx="2554558" cy="79363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6">
                    <a:lumMod val="50000"/>
                  </a:schemeClr>
                </a:solidFill>
                <a:latin typeface="源ノ角ゴシック JP Medium" panose="020B0600000000000000" pitchFamily="34" charset="-128"/>
                <a:ea typeface="源ノ角ゴシック JP Medium" panose="020B0600000000000000" pitchFamily="34" charset="-128"/>
              </a:rPr>
              <a:t>後ほど深堀ります</a:t>
            </a:r>
          </a:p>
        </p:txBody>
      </p:sp>
      <p:grpSp>
        <p:nvGrpSpPr>
          <p:cNvPr id="32" name="グループ化 31">
            <a:extLst>
              <a:ext uri="{FF2B5EF4-FFF2-40B4-BE49-F238E27FC236}">
                <a16:creationId xmlns:a16="http://schemas.microsoft.com/office/drawing/2014/main" id="{118F5BD2-D9DE-47A3-B461-B626AD631578}"/>
              </a:ext>
            </a:extLst>
          </p:cNvPr>
          <p:cNvGrpSpPr/>
          <p:nvPr/>
        </p:nvGrpSpPr>
        <p:grpSpPr>
          <a:xfrm rot="16200000">
            <a:off x="9002355" y="6063329"/>
            <a:ext cx="369505" cy="340105"/>
            <a:chOff x="2070338" y="2594395"/>
            <a:chExt cx="560717" cy="998509"/>
          </a:xfrm>
          <a:solidFill>
            <a:schemeClr val="accent6">
              <a:lumMod val="50000"/>
            </a:schemeClr>
          </a:solidFill>
        </p:grpSpPr>
        <p:sp>
          <p:nvSpPr>
            <p:cNvPr id="33" name="正方形/長方形 32">
              <a:extLst>
                <a:ext uri="{FF2B5EF4-FFF2-40B4-BE49-F238E27FC236}">
                  <a16:creationId xmlns:a16="http://schemas.microsoft.com/office/drawing/2014/main" id="{2958372F-CA1B-441D-898C-0B97A0B344CC}"/>
                </a:ext>
              </a:extLst>
            </p:cNvPr>
            <p:cNvSpPr/>
            <p:nvPr/>
          </p:nvSpPr>
          <p:spPr>
            <a:xfrm>
              <a:off x="2238554" y="2594395"/>
              <a:ext cx="224287" cy="711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sp>
          <p:nvSpPr>
            <p:cNvPr id="34" name="二等辺三角形 33">
              <a:extLst>
                <a:ext uri="{FF2B5EF4-FFF2-40B4-BE49-F238E27FC236}">
                  <a16:creationId xmlns:a16="http://schemas.microsoft.com/office/drawing/2014/main" id="{B0C19EE7-2238-4D42-B239-7D15759C6F04}"/>
                </a:ext>
              </a:extLst>
            </p:cNvPr>
            <p:cNvSpPr/>
            <p:nvPr/>
          </p:nvSpPr>
          <p:spPr>
            <a:xfrm rot="10800000">
              <a:off x="2070338" y="3144332"/>
              <a:ext cx="560717" cy="4485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grpSp>
      <p:pic>
        <p:nvPicPr>
          <p:cNvPr id="38" name="図 37" descr="文字の書かれた紙&#10;&#10;中程度の精度で自動的に生成された説明">
            <a:extLst>
              <a:ext uri="{FF2B5EF4-FFF2-40B4-BE49-F238E27FC236}">
                <a16:creationId xmlns:a16="http://schemas.microsoft.com/office/drawing/2014/main" id="{55137583-E27A-4D41-8033-10E69DD40A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88439">
            <a:off x="9452726" y="3373345"/>
            <a:ext cx="2105315" cy="1403618"/>
          </a:xfrm>
          <a:prstGeom prst="rect">
            <a:avLst/>
          </a:prstGeom>
        </p:spPr>
      </p:pic>
      <p:sp>
        <p:nvSpPr>
          <p:cNvPr id="41" name="四角形: 角を丸くする 40">
            <a:extLst>
              <a:ext uri="{FF2B5EF4-FFF2-40B4-BE49-F238E27FC236}">
                <a16:creationId xmlns:a16="http://schemas.microsoft.com/office/drawing/2014/main" id="{96D564B3-23F8-4AFC-B620-0E3A017D2640}"/>
              </a:ext>
            </a:extLst>
          </p:cNvPr>
          <p:cNvSpPr/>
          <p:nvPr/>
        </p:nvSpPr>
        <p:spPr>
          <a:xfrm>
            <a:off x="10018987" y="6615126"/>
            <a:ext cx="2164386" cy="212033"/>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000" dirty="0">
                <a:solidFill>
                  <a:schemeClr val="tx1"/>
                </a:solidFill>
                <a:latin typeface="Candara" panose="020E0502030303020204" pitchFamily="34" charset="0"/>
              </a:rPr>
              <a:t>Photo by </a:t>
            </a:r>
            <a:r>
              <a:rPr lang="en-US" altLang="ja-JP" sz="1000" dirty="0">
                <a:solidFill>
                  <a:schemeClr val="tx1"/>
                </a:solidFill>
                <a:latin typeface="Candara" panose="020E0502030303020204" pitchFamily="34" charset="0"/>
                <a:hlinkClick r:id="rId4">
                  <a:extLst>
                    <a:ext uri="{A12FA001-AC4F-418D-AE19-62706E023703}">
                      <ahyp:hlinkClr xmlns:ahyp="http://schemas.microsoft.com/office/drawing/2018/hyperlinkcolor" val="tx"/>
                    </a:ext>
                  </a:extLst>
                </a:hlinkClick>
              </a:rPr>
              <a:t>Jack Hamilton</a:t>
            </a:r>
            <a:r>
              <a:rPr lang="en-US" altLang="ja-JP" sz="1000" dirty="0">
                <a:solidFill>
                  <a:schemeClr val="tx1"/>
                </a:solidFill>
                <a:latin typeface="Candara" panose="020E0502030303020204" pitchFamily="34" charset="0"/>
              </a:rPr>
              <a:t> on </a:t>
            </a:r>
            <a:r>
              <a:rPr lang="en-US" altLang="ja-JP" sz="1000" dirty="0" err="1">
                <a:solidFill>
                  <a:schemeClr val="tx1"/>
                </a:solidFill>
                <a:latin typeface="Candara" panose="020E0502030303020204" pitchFamily="34" charset="0"/>
                <a:hlinkClick r:id="rId5">
                  <a:extLst>
                    <a:ext uri="{A12FA001-AC4F-418D-AE19-62706E023703}">
                      <ahyp:hlinkClr xmlns:ahyp="http://schemas.microsoft.com/office/drawing/2018/hyperlinkcolor" val="tx"/>
                    </a:ext>
                  </a:extLst>
                </a:hlinkClick>
              </a:rPr>
              <a:t>Unsplash</a:t>
            </a:r>
            <a:r>
              <a:rPr lang="en-US" altLang="ja-JP" sz="1000" dirty="0">
                <a:solidFill>
                  <a:schemeClr val="tx1"/>
                </a:solidFill>
                <a:latin typeface="Candara" panose="020E0502030303020204" pitchFamily="34" charset="0"/>
              </a:rPr>
              <a:t> </a:t>
            </a:r>
            <a:endParaRPr lang="ja-JP" altLang="en-US" sz="1000" dirty="0">
              <a:solidFill>
                <a:schemeClr val="tx1"/>
              </a:solidFill>
              <a:latin typeface="Candara" panose="020E0502030303020204" pitchFamily="34" charset="0"/>
            </a:endParaRPr>
          </a:p>
        </p:txBody>
      </p:sp>
    </p:spTree>
    <p:extLst>
      <p:ext uri="{BB962C8B-B14F-4D97-AF65-F5344CB8AC3E}">
        <p14:creationId xmlns:p14="http://schemas.microsoft.com/office/powerpoint/2010/main" val="1618191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BE48315-E328-4C7E-A2FD-1A1269B0CEFF}"/>
              </a:ext>
            </a:extLst>
          </p:cNvPr>
          <p:cNvSpPr>
            <a:spLocks noGrp="1"/>
          </p:cNvSpPr>
          <p:nvPr>
            <p:ph type="sldNum" sz="quarter" idx="12"/>
          </p:nvPr>
        </p:nvSpPr>
        <p:spPr/>
        <p:txBody>
          <a:bodyPr/>
          <a:lstStyle/>
          <a:p>
            <a:fld id="{61879640-5F62-4E0A-A9C8-B40503558107}" type="slidenum">
              <a:rPr kumimoji="1" lang="ja-JP" altLang="en-US" smtClean="0"/>
              <a:t>4</a:t>
            </a:fld>
            <a:endParaRPr kumimoji="1" lang="ja-JP" altLang="en-US"/>
          </a:p>
        </p:txBody>
      </p:sp>
      <p:sp>
        <p:nvSpPr>
          <p:cNvPr id="4" name="四角形: 角を丸くする 3">
            <a:extLst>
              <a:ext uri="{FF2B5EF4-FFF2-40B4-BE49-F238E27FC236}">
                <a16:creationId xmlns:a16="http://schemas.microsoft.com/office/drawing/2014/main" id="{7F03D860-F282-4DF2-BF23-CF01EBF67734}"/>
              </a:ext>
            </a:extLst>
          </p:cNvPr>
          <p:cNvSpPr/>
          <p:nvPr/>
        </p:nvSpPr>
        <p:spPr>
          <a:xfrm>
            <a:off x="474453" y="-8627"/>
            <a:ext cx="5063705" cy="681486"/>
          </a:xfrm>
          <a:prstGeom prst="roundRect">
            <a:avLst>
              <a:gd name="adj" fmla="val 0"/>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b="1" dirty="0">
                <a:solidFill>
                  <a:srgbClr val="203864"/>
                </a:solidFill>
                <a:latin typeface="源ノ角ゴシック JP Heavy" panose="020B0A00000000000000" pitchFamily="34" charset="-128"/>
                <a:ea typeface="源ノ角ゴシック JP Heavy" panose="020B0A00000000000000" pitchFamily="34" charset="-128"/>
              </a:rPr>
              <a:t>2.</a:t>
            </a:r>
            <a:r>
              <a:rPr lang="ja-JP" altLang="en-US" sz="2000" b="1" dirty="0">
                <a:solidFill>
                  <a:srgbClr val="203864"/>
                </a:solidFill>
                <a:latin typeface="源ノ角ゴシック JP Heavy" panose="020B0A00000000000000" pitchFamily="34" charset="-128"/>
                <a:ea typeface="源ノ角ゴシック JP Heavy" panose="020B0A00000000000000" pitchFamily="34" charset="-128"/>
              </a:rPr>
              <a:t> 定常状態の系のエネルギーを求めてみる</a:t>
            </a:r>
            <a:endParaRPr kumimoji="1" lang="ja-JP" altLang="en-US" sz="2000" b="1" dirty="0">
              <a:solidFill>
                <a:srgbClr val="203864"/>
              </a:solidFill>
              <a:latin typeface="源ノ角ゴシック JP Heavy" panose="020B0A00000000000000" pitchFamily="34" charset="-128"/>
              <a:ea typeface="源ノ角ゴシック JP Heavy" panose="020B0A00000000000000" pitchFamily="34" charset="-128"/>
            </a:endParaRPr>
          </a:p>
        </p:txBody>
      </p:sp>
      <p:grpSp>
        <p:nvGrpSpPr>
          <p:cNvPr id="23" name="グループ化 22">
            <a:extLst>
              <a:ext uri="{FF2B5EF4-FFF2-40B4-BE49-F238E27FC236}">
                <a16:creationId xmlns:a16="http://schemas.microsoft.com/office/drawing/2014/main" id="{E2968DF4-73A9-4E12-A7B7-EEEE57EEBF47}"/>
              </a:ext>
            </a:extLst>
          </p:cNvPr>
          <p:cNvGrpSpPr/>
          <p:nvPr/>
        </p:nvGrpSpPr>
        <p:grpSpPr>
          <a:xfrm>
            <a:off x="7193011" y="877739"/>
            <a:ext cx="4066598" cy="1929022"/>
            <a:chOff x="2534729" y="1089644"/>
            <a:chExt cx="4066598" cy="1929022"/>
          </a:xfrm>
        </p:grpSpPr>
        <p:sp>
          <p:nvSpPr>
            <p:cNvPr id="24" name="四角形: 角を丸くする 23">
              <a:extLst>
                <a:ext uri="{FF2B5EF4-FFF2-40B4-BE49-F238E27FC236}">
                  <a16:creationId xmlns:a16="http://schemas.microsoft.com/office/drawing/2014/main" id="{0386C22B-17C1-4EC7-BB7C-404CF731DF80}"/>
                </a:ext>
              </a:extLst>
            </p:cNvPr>
            <p:cNvSpPr/>
            <p:nvPr/>
          </p:nvSpPr>
          <p:spPr>
            <a:xfrm>
              <a:off x="2534729" y="1089644"/>
              <a:ext cx="4066598" cy="1929022"/>
            </a:xfrm>
            <a:prstGeom prst="roundRect">
              <a:avLst>
                <a:gd name="adj" fmla="val 0"/>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latin typeface="源ノ角ゴシック JP Medium" panose="020B0600000000000000" pitchFamily="34" charset="-128"/>
                <a:ea typeface="源ノ角ゴシック JP Medium" panose="020B0600000000000000" pitchFamily="34" charset="-128"/>
              </a:endParaRPr>
            </a:p>
          </p:txBody>
        </p:sp>
        <p:sp>
          <p:nvSpPr>
            <p:cNvPr id="25" name="四角形: 角を丸くする 24">
              <a:extLst>
                <a:ext uri="{FF2B5EF4-FFF2-40B4-BE49-F238E27FC236}">
                  <a16:creationId xmlns:a16="http://schemas.microsoft.com/office/drawing/2014/main" id="{192FDD90-3563-4AE4-A9B8-8D390ED1015C}"/>
                </a:ext>
              </a:extLst>
            </p:cNvPr>
            <p:cNvSpPr/>
            <p:nvPr/>
          </p:nvSpPr>
          <p:spPr>
            <a:xfrm>
              <a:off x="2534729" y="1089644"/>
              <a:ext cx="2161591" cy="451029"/>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latin typeface="源ノ角ゴシック JP Medium" panose="020B0600000000000000" pitchFamily="34" charset="-128"/>
                  <a:ea typeface="源ノ角ゴシック JP Medium" panose="020B0600000000000000" pitchFamily="34" charset="-128"/>
                </a:rPr>
                <a:t>分子動力学法</a:t>
              </a:r>
            </a:p>
          </p:txBody>
        </p:sp>
        <mc:AlternateContent xmlns:mc="http://schemas.openxmlformats.org/markup-compatibility/2006" xmlns:a14="http://schemas.microsoft.com/office/drawing/2010/main">
          <mc:Choice Requires="a14">
            <p:sp>
              <p:nvSpPr>
                <p:cNvPr id="26" name="四角形: 角を丸くする 25">
                  <a:extLst>
                    <a:ext uri="{FF2B5EF4-FFF2-40B4-BE49-F238E27FC236}">
                      <a16:creationId xmlns:a16="http://schemas.microsoft.com/office/drawing/2014/main" id="{E2C7DEC3-3D46-4C2C-B31A-6F53FACBBCD1}"/>
                    </a:ext>
                  </a:extLst>
                </p:cNvPr>
                <p:cNvSpPr/>
                <p:nvPr/>
              </p:nvSpPr>
              <p:spPr>
                <a:xfrm>
                  <a:off x="2641076" y="1448470"/>
                  <a:ext cx="3860321" cy="146488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原子位置の時系列データを分子の運動方程式</a:t>
                  </a:r>
                  <a:r>
                    <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rPr>
                    <a:t>(</a:t>
                  </a: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より厳密には力場</a:t>
                  </a:r>
                  <a:r>
                    <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rPr>
                    <a:t>)</a:t>
                  </a: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から得る方法</a:t>
                  </a:r>
                  <a:endPar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a:p>
                  <a:pPr marL="285750" indent="-285750">
                    <a:lnSpc>
                      <a:spcPct val="150000"/>
                    </a:lnSpc>
                    <a:buFont typeface="Arial" panose="020B0604020202020204" pitchFamily="34" charset="0"/>
                    <a:buChar char="•"/>
                  </a:pP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力場を設定して</a:t>
                  </a:r>
                  <a:r>
                    <a:rPr lang="en-US" altLang="ja-JP" sz="1400" dirty="0">
                      <a:solidFill>
                        <a:schemeClr val="tx1"/>
                      </a:solidFill>
                      <a:latin typeface="源ノ角ゴシック JP Medium" panose="020B0600000000000000" pitchFamily="34" charset="-128"/>
                      <a:ea typeface="源ノ角ゴシック JP Medium" panose="020B0600000000000000" pitchFamily="34" charset="-128"/>
                    </a:rPr>
                    <a:t> </a:t>
                  </a:r>
                  <a:r>
                    <a:rPr lang="en-US" altLang="ja-JP" sz="1400" dirty="0" err="1">
                      <a:solidFill>
                        <a:schemeClr val="tx1"/>
                      </a:solidFill>
                      <a:latin typeface="源ノ角ゴシック JP Medium" panose="020B0600000000000000" pitchFamily="34" charset="-128"/>
                      <a:ea typeface="源ノ角ゴシック JP Medium" panose="020B0600000000000000" pitchFamily="34" charset="-128"/>
                    </a:rPr>
                    <a:t>Verlet</a:t>
                  </a: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法などで </a:t>
                  </a:r>
                  <a14:m>
                    <m:oMath xmlns:m="http://schemas.openxmlformats.org/officeDocument/2006/math">
                      <m:r>
                        <a:rPr lang="en-US" altLang="ja-JP" sz="1400" b="0" i="1" smtClean="0">
                          <a:solidFill>
                            <a:schemeClr val="tx1"/>
                          </a:solidFill>
                          <a:latin typeface="Cambria Math" panose="02040503050406030204" pitchFamily="18" charset="0"/>
                          <a:ea typeface="源ノ角ゴシック JP Medium" panose="020B0600000000000000" pitchFamily="34" charset="-128"/>
                        </a:rPr>
                        <m:t>𝑡</m:t>
                      </m:r>
                    </m:oMath>
                  </a14:m>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 での位置から </a:t>
                  </a:r>
                  <a14:m>
                    <m:oMath xmlns:m="http://schemas.openxmlformats.org/officeDocument/2006/math">
                      <m:r>
                        <a:rPr lang="en-US" altLang="ja-JP" sz="1400" b="0" i="1" smtClean="0">
                          <a:solidFill>
                            <a:schemeClr val="tx1"/>
                          </a:solidFill>
                          <a:latin typeface="Cambria Math" panose="02040503050406030204" pitchFamily="18" charset="0"/>
                          <a:ea typeface="源ノ角ゴシック JP Medium" panose="020B0600000000000000" pitchFamily="34" charset="-128"/>
                        </a:rPr>
                        <m:t>𝑡</m:t>
                      </m:r>
                      <m:r>
                        <a:rPr lang="en-US" altLang="ja-JP" sz="1400" b="0" i="1" smtClean="0">
                          <a:solidFill>
                            <a:schemeClr val="tx1"/>
                          </a:solidFill>
                          <a:latin typeface="Cambria Math" panose="02040503050406030204" pitchFamily="18" charset="0"/>
                          <a:ea typeface="源ノ角ゴシック JP Medium" panose="020B0600000000000000" pitchFamily="34" charset="-128"/>
                        </a:rPr>
                        <m:t>+∆</m:t>
                      </m:r>
                      <m:r>
                        <a:rPr lang="en-US" altLang="ja-JP" sz="1400" b="0" i="1" smtClean="0">
                          <a:solidFill>
                            <a:schemeClr val="tx1"/>
                          </a:solidFill>
                          <a:latin typeface="Cambria Math" panose="02040503050406030204" pitchFamily="18" charset="0"/>
                          <a:ea typeface="Cambria Math" panose="02040503050406030204" pitchFamily="18" charset="0"/>
                        </a:rPr>
                        <m:t>𝑡</m:t>
                      </m:r>
                    </m:oMath>
                  </a14:m>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 での位置</a:t>
                  </a: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を逐次計算</a:t>
                  </a:r>
                  <a:endPar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p:txBody>
            </p:sp>
          </mc:Choice>
          <mc:Fallback xmlns="">
            <p:sp>
              <p:nvSpPr>
                <p:cNvPr id="26" name="四角形: 角を丸くする 25">
                  <a:extLst>
                    <a:ext uri="{FF2B5EF4-FFF2-40B4-BE49-F238E27FC236}">
                      <a16:creationId xmlns:a16="http://schemas.microsoft.com/office/drawing/2014/main" id="{E2C7DEC3-3D46-4C2C-B31A-6F53FACBBCD1}"/>
                    </a:ext>
                  </a:extLst>
                </p:cNvPr>
                <p:cNvSpPr>
                  <a:spLocks noRot="1" noChangeAspect="1" noMove="1" noResize="1" noEditPoints="1" noAdjustHandles="1" noChangeArrowheads="1" noChangeShapeType="1" noTextEdit="1"/>
                </p:cNvSpPr>
                <p:nvPr/>
              </p:nvSpPr>
              <p:spPr>
                <a:xfrm>
                  <a:off x="2641076" y="1448470"/>
                  <a:ext cx="3860321" cy="1464884"/>
                </a:xfrm>
                <a:prstGeom prst="roundRect">
                  <a:avLst>
                    <a:gd name="adj" fmla="val 0"/>
                  </a:avLst>
                </a:prstGeom>
                <a:blipFill>
                  <a:blip r:embed="rId4"/>
                  <a:stretch>
                    <a:fillRect l="-158" b="-417"/>
                  </a:stretch>
                </a:blipFill>
                <a:ln>
                  <a:noFill/>
                </a:ln>
              </p:spPr>
              <p:txBody>
                <a:bodyPr/>
                <a:lstStyle/>
                <a:p>
                  <a:r>
                    <a:rPr lang="ja-JP" altLang="en-US">
                      <a:noFill/>
                    </a:rPr>
                    <a:t> </a:t>
                  </a:r>
                </a:p>
              </p:txBody>
            </p:sp>
          </mc:Fallback>
        </mc:AlternateContent>
      </p:grpSp>
      <p:pic>
        <p:nvPicPr>
          <p:cNvPr id="27" name="Amber_from_making_it_rain.ipynb - Colaboratory - Google Chrome 2021-12-08 11-04-35">
            <a:hlinkClick r:id="" action="ppaction://media"/>
            <a:extLst>
              <a:ext uri="{FF2B5EF4-FFF2-40B4-BE49-F238E27FC236}">
                <a16:creationId xmlns:a16="http://schemas.microsoft.com/office/drawing/2014/main" id="{2451EB35-10D1-4310-8F56-B167973F8F1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6596" t="33217" r="31445" b="24561"/>
          <a:stretch/>
        </p:blipFill>
        <p:spPr>
          <a:xfrm>
            <a:off x="7228165" y="2970856"/>
            <a:ext cx="3896360" cy="2895600"/>
          </a:xfrm>
          <a:prstGeom prst="rect">
            <a:avLst/>
          </a:prstGeom>
          <a:ln w="57150">
            <a:solidFill>
              <a:schemeClr val="bg2">
                <a:lumMod val="50000"/>
              </a:schemeClr>
            </a:solidFill>
          </a:ln>
        </p:spPr>
      </p:pic>
      <p:grpSp>
        <p:nvGrpSpPr>
          <p:cNvPr id="36" name="グループ化 35">
            <a:extLst>
              <a:ext uri="{FF2B5EF4-FFF2-40B4-BE49-F238E27FC236}">
                <a16:creationId xmlns:a16="http://schemas.microsoft.com/office/drawing/2014/main" id="{8963D0DF-5C8F-423D-8528-575ACD660064}"/>
              </a:ext>
            </a:extLst>
          </p:cNvPr>
          <p:cNvGrpSpPr/>
          <p:nvPr/>
        </p:nvGrpSpPr>
        <p:grpSpPr>
          <a:xfrm>
            <a:off x="944916" y="897498"/>
            <a:ext cx="4054074" cy="1909263"/>
            <a:chOff x="2534729" y="1089643"/>
            <a:chExt cx="4054074" cy="1909263"/>
          </a:xfrm>
        </p:grpSpPr>
        <p:sp>
          <p:nvSpPr>
            <p:cNvPr id="37" name="四角形: 角を丸くする 36">
              <a:extLst>
                <a:ext uri="{FF2B5EF4-FFF2-40B4-BE49-F238E27FC236}">
                  <a16:creationId xmlns:a16="http://schemas.microsoft.com/office/drawing/2014/main" id="{FB7A3CC6-CECE-4C2B-A2C4-CFE83B8D5ABA}"/>
                </a:ext>
              </a:extLst>
            </p:cNvPr>
            <p:cNvSpPr/>
            <p:nvPr/>
          </p:nvSpPr>
          <p:spPr>
            <a:xfrm>
              <a:off x="2534729" y="1089643"/>
              <a:ext cx="4054074" cy="1909263"/>
            </a:xfrm>
            <a:prstGeom prst="roundRect">
              <a:avLst>
                <a:gd name="adj" fmla="val 0"/>
              </a:avLst>
            </a:prstGeom>
            <a:solidFill>
              <a:schemeClr val="accent6">
                <a:lumMod val="20000"/>
                <a:lumOff val="80000"/>
              </a:schemeClr>
            </a:solidFill>
            <a:ln>
              <a:solidFill>
                <a:srgbClr val="3857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latin typeface="源ノ角ゴシック JP Medium" panose="020B0600000000000000" pitchFamily="34" charset="-128"/>
                <a:ea typeface="源ノ角ゴシック JP Medium" panose="020B0600000000000000" pitchFamily="34" charset="-128"/>
              </a:endParaRPr>
            </a:p>
          </p:txBody>
        </p:sp>
        <p:sp>
          <p:nvSpPr>
            <p:cNvPr id="38" name="四角形: 角を丸くする 37">
              <a:extLst>
                <a:ext uri="{FF2B5EF4-FFF2-40B4-BE49-F238E27FC236}">
                  <a16:creationId xmlns:a16="http://schemas.microsoft.com/office/drawing/2014/main" id="{6A8E4719-6336-495B-B317-CA5CF9B62F89}"/>
                </a:ext>
              </a:extLst>
            </p:cNvPr>
            <p:cNvSpPr/>
            <p:nvPr/>
          </p:nvSpPr>
          <p:spPr>
            <a:xfrm>
              <a:off x="2534729" y="1089644"/>
              <a:ext cx="2161591" cy="451029"/>
            </a:xfrm>
            <a:prstGeom prst="roundRect">
              <a:avLst>
                <a:gd name="adj" fmla="val 0"/>
              </a:avLst>
            </a:prstGeom>
            <a:solidFill>
              <a:srgbClr val="385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latin typeface="源ノ角ゴシック JP Medium" panose="020B0600000000000000" pitchFamily="34" charset="-128"/>
                  <a:ea typeface="源ノ角ゴシック JP Medium" panose="020B0600000000000000" pitchFamily="34" charset="-128"/>
                </a:rPr>
                <a:t>モンテカルロ法</a:t>
              </a:r>
              <a:endParaRPr kumimoji="1" lang="ja-JP" altLang="en-US" sz="1400" b="1" dirty="0">
                <a:latin typeface="源ノ角ゴシック JP Medium" panose="020B0600000000000000" pitchFamily="34" charset="-128"/>
                <a:ea typeface="源ノ角ゴシック JP Medium" panose="020B0600000000000000" pitchFamily="34" charset="-128"/>
              </a:endParaRPr>
            </a:p>
          </p:txBody>
        </p:sp>
        <p:sp>
          <p:nvSpPr>
            <p:cNvPr id="39" name="四角形: 角を丸くする 38">
              <a:extLst>
                <a:ext uri="{FF2B5EF4-FFF2-40B4-BE49-F238E27FC236}">
                  <a16:creationId xmlns:a16="http://schemas.microsoft.com/office/drawing/2014/main" id="{FEE6CFA7-01B3-4E34-B928-F7A7BDC287DE}"/>
                </a:ext>
              </a:extLst>
            </p:cNvPr>
            <p:cNvSpPr/>
            <p:nvPr/>
          </p:nvSpPr>
          <p:spPr>
            <a:xfrm>
              <a:off x="2641076" y="1611538"/>
              <a:ext cx="3860321" cy="114238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分子の配置をある確率法則の下に乱数を用いて作成していく方法</a:t>
              </a:r>
              <a:endParaRPr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a:p>
              <a:pPr marL="285750" indent="-285750">
                <a:lnSpc>
                  <a:spcPct val="150000"/>
                </a:lnSpc>
                <a:buFont typeface="Arial" panose="020B0604020202020204" pitchFamily="34" charset="0"/>
                <a:buChar char="•"/>
              </a:pP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温度や圧力を固定したシミュレーションが可能</a:t>
              </a:r>
              <a:endPar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p:txBody>
        </p:sp>
      </p:grpSp>
      <p:pic>
        <p:nvPicPr>
          <p:cNvPr id="41" name="図 40" descr="グラフ, 折れ線グラフ&#10;&#10;自動的に生成された説明">
            <a:extLst>
              <a:ext uri="{FF2B5EF4-FFF2-40B4-BE49-F238E27FC236}">
                <a16:creationId xmlns:a16="http://schemas.microsoft.com/office/drawing/2014/main" id="{355FF677-1FC8-4868-BBC9-B29B835CC1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321" y="3083673"/>
            <a:ext cx="4512902" cy="2783660"/>
          </a:xfrm>
          <a:prstGeom prst="rect">
            <a:avLst/>
          </a:prstGeom>
        </p:spPr>
      </p:pic>
      <p:grpSp>
        <p:nvGrpSpPr>
          <p:cNvPr id="46" name="グループ化 45">
            <a:extLst>
              <a:ext uri="{FF2B5EF4-FFF2-40B4-BE49-F238E27FC236}">
                <a16:creationId xmlns:a16="http://schemas.microsoft.com/office/drawing/2014/main" id="{16DFC0E7-53A2-4972-BAD7-2C49D49B8CFA}"/>
              </a:ext>
            </a:extLst>
          </p:cNvPr>
          <p:cNvGrpSpPr/>
          <p:nvPr/>
        </p:nvGrpSpPr>
        <p:grpSpPr>
          <a:xfrm>
            <a:off x="9020353" y="675843"/>
            <a:ext cx="1374476" cy="440915"/>
            <a:chOff x="4909121" y="3605842"/>
            <a:chExt cx="2115658" cy="691081"/>
          </a:xfrm>
        </p:grpSpPr>
        <p:pic>
          <p:nvPicPr>
            <p:cNvPr id="43" name="図 42" descr="木製のベンチ&#10;&#10;自動的に生成された説明">
              <a:extLst>
                <a:ext uri="{FF2B5EF4-FFF2-40B4-BE49-F238E27FC236}">
                  <a16:creationId xmlns:a16="http://schemas.microsoft.com/office/drawing/2014/main" id="{E4C9C65D-D4E2-4490-9BF1-3271DD3C40ED}"/>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5677" t="45958" b="12642"/>
            <a:stretch/>
          </p:blipFill>
          <p:spPr>
            <a:xfrm>
              <a:off x="4909121" y="3605842"/>
              <a:ext cx="2115658" cy="691081"/>
            </a:xfrm>
            <a:prstGeom prst="rect">
              <a:avLst/>
            </a:prstGeom>
          </p:spPr>
        </p:pic>
        <p:sp>
          <p:nvSpPr>
            <p:cNvPr id="44" name="テキスト ボックス 43">
              <a:extLst>
                <a:ext uri="{FF2B5EF4-FFF2-40B4-BE49-F238E27FC236}">
                  <a16:creationId xmlns:a16="http://schemas.microsoft.com/office/drawing/2014/main" id="{5E0BE10B-F842-4B0E-A77B-8BA1AFA4B333}"/>
                </a:ext>
              </a:extLst>
            </p:cNvPr>
            <p:cNvSpPr txBox="1"/>
            <p:nvPr/>
          </p:nvSpPr>
          <p:spPr>
            <a:xfrm>
              <a:off x="4909122" y="3658994"/>
              <a:ext cx="2115657" cy="542251"/>
            </a:xfrm>
            <a:prstGeom prst="rect">
              <a:avLst/>
            </a:prstGeom>
            <a:noFill/>
          </p:spPr>
          <p:txBody>
            <a:bodyPr wrap="square">
              <a:spAutoFit/>
            </a:bodyPr>
            <a:lstStyle/>
            <a:p>
              <a:pPr algn="ctr"/>
              <a:r>
                <a:rPr kumimoji="1" lang="en-US" altLang="ja-JP" sz="2000" i="1" dirty="0">
                  <a:solidFill>
                    <a:schemeClr val="accent4">
                      <a:lumMod val="40000"/>
                      <a:lumOff val="60000"/>
                    </a:schemeClr>
                  </a:solidFill>
                  <a:latin typeface="Verdana Pro Cond Semibold" panose="020B0706030504040204" pitchFamily="34" charset="0"/>
                  <a:ea typeface="源ノ角ゴシック JP Medium" panose="020B0600000000000000" pitchFamily="34" charset="-128"/>
                </a:rPr>
                <a:t>Previously</a:t>
              </a:r>
              <a:endParaRPr kumimoji="1" lang="ja-JP" altLang="en-US" sz="2000" i="1" dirty="0">
                <a:solidFill>
                  <a:schemeClr val="accent4">
                    <a:lumMod val="40000"/>
                    <a:lumOff val="60000"/>
                  </a:schemeClr>
                </a:solidFill>
                <a:latin typeface="Verdana Pro Cond Semibold" panose="020B0706030504040204" pitchFamily="34" charset="0"/>
                <a:ea typeface="源ノ角ゴシック JP Medium" panose="020B0600000000000000" pitchFamily="34" charset="-128"/>
              </a:endParaRPr>
            </a:p>
          </p:txBody>
        </p:sp>
      </p:grpSp>
      <p:sp>
        <p:nvSpPr>
          <p:cNvPr id="48" name="四角形: 角を丸くする 47">
            <a:extLst>
              <a:ext uri="{FF2B5EF4-FFF2-40B4-BE49-F238E27FC236}">
                <a16:creationId xmlns:a16="http://schemas.microsoft.com/office/drawing/2014/main" id="{B3EC795D-5B88-4706-83E2-F69ADFD46C26}"/>
              </a:ext>
            </a:extLst>
          </p:cNvPr>
          <p:cNvSpPr/>
          <p:nvPr/>
        </p:nvSpPr>
        <p:spPr>
          <a:xfrm>
            <a:off x="1235167" y="5804102"/>
            <a:ext cx="3896360" cy="890501"/>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b="1" dirty="0">
                <a:solidFill>
                  <a:schemeClr val="accent6">
                    <a:lumMod val="50000"/>
                  </a:schemeClr>
                </a:solidFill>
                <a:latin typeface="源ノ角ゴシック JP Medium" panose="020B0600000000000000" pitchFamily="34" charset="-128"/>
                <a:ea typeface="源ノ角ゴシック JP Medium" panose="020B0600000000000000" pitchFamily="34" charset="-128"/>
              </a:rPr>
              <a:t>モンテカルロ法の基本的なアルゴリズム</a:t>
            </a:r>
            <a:endParaRPr lang="en-US" altLang="ja-JP" sz="1600" b="1" dirty="0">
              <a:solidFill>
                <a:schemeClr val="accent6">
                  <a:lumMod val="50000"/>
                </a:schemeClr>
              </a:solidFill>
              <a:latin typeface="源ノ角ゴシック JP Medium" panose="020B0600000000000000" pitchFamily="34" charset="-128"/>
              <a:ea typeface="源ノ角ゴシック JP Medium" panose="020B0600000000000000" pitchFamily="34" charset="-128"/>
            </a:endParaRPr>
          </a:p>
          <a:p>
            <a:r>
              <a:rPr kumimoji="1" lang="ja-JP" altLang="en-US" sz="1600" b="1" dirty="0">
                <a:solidFill>
                  <a:schemeClr val="accent6">
                    <a:lumMod val="50000"/>
                  </a:schemeClr>
                </a:solidFill>
                <a:latin typeface="源ノ角ゴシック JP Medium" panose="020B0600000000000000" pitchFamily="34" charset="-128"/>
                <a:ea typeface="源ノ角ゴシック JP Medium" panose="020B0600000000000000" pitchFamily="34" charset="-128"/>
              </a:rPr>
              <a:t>後ほど「メトロポリスの方法」を実践</a:t>
            </a:r>
          </a:p>
        </p:txBody>
      </p:sp>
      <p:grpSp>
        <p:nvGrpSpPr>
          <p:cNvPr id="49" name="グループ化 48">
            <a:extLst>
              <a:ext uri="{FF2B5EF4-FFF2-40B4-BE49-F238E27FC236}">
                <a16:creationId xmlns:a16="http://schemas.microsoft.com/office/drawing/2014/main" id="{C7E65639-3FFA-4A6E-9CAF-5211FB265499}"/>
              </a:ext>
            </a:extLst>
          </p:cNvPr>
          <p:cNvGrpSpPr/>
          <p:nvPr/>
        </p:nvGrpSpPr>
        <p:grpSpPr>
          <a:xfrm rot="16200000">
            <a:off x="718127" y="5965256"/>
            <a:ext cx="369505" cy="502867"/>
            <a:chOff x="2070338" y="2594395"/>
            <a:chExt cx="560717" cy="998509"/>
          </a:xfrm>
          <a:solidFill>
            <a:schemeClr val="accent6">
              <a:lumMod val="50000"/>
            </a:schemeClr>
          </a:solidFill>
        </p:grpSpPr>
        <p:sp>
          <p:nvSpPr>
            <p:cNvPr id="50" name="正方形/長方形 49">
              <a:extLst>
                <a:ext uri="{FF2B5EF4-FFF2-40B4-BE49-F238E27FC236}">
                  <a16:creationId xmlns:a16="http://schemas.microsoft.com/office/drawing/2014/main" id="{492EDC64-A694-4460-B732-697C3EC893A6}"/>
                </a:ext>
              </a:extLst>
            </p:cNvPr>
            <p:cNvSpPr/>
            <p:nvPr/>
          </p:nvSpPr>
          <p:spPr>
            <a:xfrm>
              <a:off x="2238554" y="2594395"/>
              <a:ext cx="224287" cy="711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sp>
          <p:nvSpPr>
            <p:cNvPr id="51" name="二等辺三角形 50">
              <a:extLst>
                <a:ext uri="{FF2B5EF4-FFF2-40B4-BE49-F238E27FC236}">
                  <a16:creationId xmlns:a16="http://schemas.microsoft.com/office/drawing/2014/main" id="{795172E7-212E-44D4-9AEB-A6A57943D610}"/>
                </a:ext>
              </a:extLst>
            </p:cNvPr>
            <p:cNvSpPr/>
            <p:nvPr/>
          </p:nvSpPr>
          <p:spPr>
            <a:xfrm rot="10800000">
              <a:off x="2070338" y="3144332"/>
              <a:ext cx="560717" cy="4485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grpSp>
    </p:spTree>
    <p:extLst>
      <p:ext uri="{BB962C8B-B14F-4D97-AF65-F5344CB8AC3E}">
        <p14:creationId xmlns:p14="http://schemas.microsoft.com/office/powerpoint/2010/main" val="310569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49"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7"/>
                                        </p:tgtEl>
                                      </p:cBhvr>
                                    </p:cmd>
                                  </p:childTnLst>
                                </p:cTn>
                              </p:par>
                            </p:childTnLst>
                          </p:cTn>
                        </p:par>
                      </p:childTnLst>
                    </p:cTn>
                  </p:par>
                </p:childTnLst>
              </p:cTn>
              <p:nextCondLst>
                <p:cond evt="onClick" delay="0">
                  <p:tgtEl>
                    <p:spTgt spid="27"/>
                  </p:tgtEl>
                </p:cond>
              </p:nextCondLst>
            </p:seq>
            <p:video>
              <p:cMediaNode vol="80000" mute="1">
                <p:cTn id="12" fill="hold" display="0">
                  <p:stCondLst>
                    <p:cond delay="indefinite"/>
                  </p:stCondLst>
                </p:cTn>
                <p:tgtEl>
                  <p:spTgt spid="2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8B5A0F8C-FF9F-4AA5-AF98-D0AC2063C000}"/>
              </a:ext>
            </a:extLst>
          </p:cNvPr>
          <p:cNvSpPr>
            <a:spLocks noGrp="1"/>
          </p:cNvSpPr>
          <p:nvPr>
            <p:ph type="sldNum" sz="quarter" idx="12"/>
          </p:nvPr>
        </p:nvSpPr>
        <p:spPr/>
        <p:txBody>
          <a:bodyPr/>
          <a:lstStyle/>
          <a:p>
            <a:fld id="{61879640-5F62-4E0A-A9C8-B40503558107}" type="slidenum">
              <a:rPr kumimoji="1" lang="ja-JP" altLang="en-US" smtClean="0"/>
              <a:t>5</a:t>
            </a:fld>
            <a:endParaRPr kumimoji="1" lang="ja-JP" altLang="en-US"/>
          </a:p>
        </p:txBody>
      </p:sp>
      <p:sp>
        <p:nvSpPr>
          <p:cNvPr id="4" name="四角形: 角を丸くする 3">
            <a:extLst>
              <a:ext uri="{FF2B5EF4-FFF2-40B4-BE49-F238E27FC236}">
                <a16:creationId xmlns:a16="http://schemas.microsoft.com/office/drawing/2014/main" id="{15ED4B39-6505-45CB-A152-0D6EC064FDE0}"/>
              </a:ext>
            </a:extLst>
          </p:cNvPr>
          <p:cNvSpPr/>
          <p:nvPr/>
        </p:nvSpPr>
        <p:spPr>
          <a:xfrm>
            <a:off x="474453" y="-34505"/>
            <a:ext cx="3648973" cy="681486"/>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b="1" dirty="0">
                <a:solidFill>
                  <a:srgbClr val="203864"/>
                </a:solidFill>
                <a:latin typeface="源ノ角ゴシック JP Heavy" panose="020B0A00000000000000" pitchFamily="34" charset="-128"/>
                <a:ea typeface="源ノ角ゴシック JP Heavy" panose="020B0A00000000000000" pitchFamily="34" charset="-128"/>
              </a:rPr>
              <a:t>1.</a:t>
            </a:r>
            <a:r>
              <a:rPr lang="ja-JP" altLang="en-US" sz="2000" b="1" dirty="0">
                <a:solidFill>
                  <a:srgbClr val="203864"/>
                </a:solidFill>
                <a:latin typeface="源ノ角ゴシック JP Heavy" panose="020B0A00000000000000" pitchFamily="34" charset="-128"/>
                <a:ea typeface="源ノ角ゴシック JP Heavy" panose="020B0A00000000000000" pitchFamily="34" charset="-128"/>
              </a:rPr>
              <a:t> </a:t>
            </a:r>
            <a:r>
              <a:rPr kumimoji="1" lang="ja-JP" altLang="en-US" sz="2000" b="1" dirty="0">
                <a:solidFill>
                  <a:srgbClr val="203864"/>
                </a:solidFill>
                <a:latin typeface="源ノ角ゴシック JP Heavy" panose="020B0A00000000000000" pitchFamily="34" charset="-128"/>
                <a:ea typeface="源ノ角ゴシック JP Heavy" panose="020B0A00000000000000" pitchFamily="34" charset="-128"/>
              </a:rPr>
              <a:t>モンテカルロ法とは</a:t>
            </a:r>
          </a:p>
        </p:txBody>
      </p:sp>
      <p:sp>
        <p:nvSpPr>
          <p:cNvPr id="6" name="テキスト ボックス 5">
            <a:extLst>
              <a:ext uri="{FF2B5EF4-FFF2-40B4-BE49-F238E27FC236}">
                <a16:creationId xmlns:a16="http://schemas.microsoft.com/office/drawing/2014/main" id="{438CF424-A4C8-4C4F-B8C7-83843E3A5991}"/>
              </a:ext>
            </a:extLst>
          </p:cNvPr>
          <p:cNvSpPr txBox="1"/>
          <p:nvPr/>
        </p:nvSpPr>
        <p:spPr>
          <a:xfrm>
            <a:off x="3178115" y="1302913"/>
            <a:ext cx="5835769" cy="646331"/>
          </a:xfrm>
          <a:prstGeom prst="rect">
            <a:avLst/>
          </a:prstGeom>
          <a:noFill/>
        </p:spPr>
        <p:txBody>
          <a:bodyPr wrap="square">
            <a:spAutoFit/>
          </a:bodyPr>
          <a:lstStyle/>
          <a:p>
            <a:r>
              <a:rPr lang="ja-JP" altLang="en-US" b="0" i="0" dirty="0">
                <a:effectLst/>
                <a:latin typeface="SFMono-Regular"/>
              </a:rPr>
              <a:t>ある確率分布 </a:t>
            </a:r>
            <a:r>
              <a:rPr lang="en-US" altLang="ja-JP" b="0" i="0" dirty="0">
                <a:effectLst/>
                <a:latin typeface="SFMono-Regular"/>
              </a:rPr>
              <a:t>P </a:t>
            </a:r>
            <a:r>
              <a:rPr lang="ja-JP" altLang="en-US" b="0" i="0" dirty="0">
                <a:effectLst/>
                <a:latin typeface="SFMono-Regular"/>
              </a:rPr>
              <a:t>を決めたときに、</a:t>
            </a:r>
            <a:r>
              <a:rPr lang="en-US" altLang="ja-JP" b="0" i="0" dirty="0">
                <a:effectLst/>
                <a:latin typeface="SFMono-Regular"/>
              </a:rPr>
              <a:t>P </a:t>
            </a:r>
            <a:r>
              <a:rPr lang="ja-JP" altLang="en-US" b="0" i="0" dirty="0">
                <a:effectLst/>
                <a:latin typeface="SFMono-Regular"/>
              </a:rPr>
              <a:t>の分布に従っている乱数 </a:t>
            </a:r>
            <a:r>
              <a:rPr lang="en-US" altLang="ja-JP" b="0" i="0" dirty="0">
                <a:effectLst/>
                <a:latin typeface="SFMono-Regular"/>
              </a:rPr>
              <a:t>X </a:t>
            </a:r>
            <a:r>
              <a:rPr lang="ja-JP" altLang="en-US" b="0" i="0" dirty="0">
                <a:effectLst/>
                <a:latin typeface="SFMono-Regular"/>
              </a:rPr>
              <a:t>を生成するアルゴリズムを用いた計算</a:t>
            </a:r>
            <a:endParaRPr lang="ja-JP" altLang="en-US" dirty="0"/>
          </a:p>
        </p:txBody>
      </p:sp>
      <p:sp>
        <p:nvSpPr>
          <p:cNvPr id="8" name="四角形: 角を丸くする 7">
            <a:extLst>
              <a:ext uri="{FF2B5EF4-FFF2-40B4-BE49-F238E27FC236}">
                <a16:creationId xmlns:a16="http://schemas.microsoft.com/office/drawing/2014/main" id="{F67A5DBD-1D90-49C2-85D3-C3CF5A6B6602}"/>
              </a:ext>
            </a:extLst>
          </p:cNvPr>
          <p:cNvSpPr/>
          <p:nvPr/>
        </p:nvSpPr>
        <p:spPr>
          <a:xfrm>
            <a:off x="5768518" y="2115391"/>
            <a:ext cx="2554558" cy="79363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6">
                    <a:lumMod val="50000"/>
                  </a:schemeClr>
                </a:solidFill>
                <a:latin typeface="源ノ角ゴシック JP Medium" panose="020B0600000000000000" pitchFamily="34" charset="-128"/>
                <a:ea typeface="源ノ角ゴシック JP Medium" panose="020B0600000000000000" pitchFamily="34" charset="-128"/>
              </a:rPr>
              <a:t>最も簡単な例</a:t>
            </a:r>
          </a:p>
        </p:txBody>
      </p:sp>
      <p:grpSp>
        <p:nvGrpSpPr>
          <p:cNvPr id="9" name="グループ化 8">
            <a:extLst>
              <a:ext uri="{FF2B5EF4-FFF2-40B4-BE49-F238E27FC236}">
                <a16:creationId xmlns:a16="http://schemas.microsoft.com/office/drawing/2014/main" id="{62552CF1-1987-4A2D-B363-2426DE3ACF63}"/>
              </a:ext>
            </a:extLst>
          </p:cNvPr>
          <p:cNvGrpSpPr/>
          <p:nvPr/>
        </p:nvGrpSpPr>
        <p:grpSpPr>
          <a:xfrm>
            <a:off x="5911246" y="2391003"/>
            <a:ext cx="369505" cy="340105"/>
            <a:chOff x="2070338" y="2594395"/>
            <a:chExt cx="560717" cy="998509"/>
          </a:xfrm>
          <a:solidFill>
            <a:schemeClr val="accent6">
              <a:lumMod val="50000"/>
            </a:schemeClr>
          </a:solidFill>
        </p:grpSpPr>
        <p:sp>
          <p:nvSpPr>
            <p:cNvPr id="10" name="正方形/長方形 9">
              <a:extLst>
                <a:ext uri="{FF2B5EF4-FFF2-40B4-BE49-F238E27FC236}">
                  <a16:creationId xmlns:a16="http://schemas.microsoft.com/office/drawing/2014/main" id="{E5841C79-B9E3-4E2B-A996-25115B4BE93C}"/>
                </a:ext>
              </a:extLst>
            </p:cNvPr>
            <p:cNvSpPr/>
            <p:nvPr/>
          </p:nvSpPr>
          <p:spPr>
            <a:xfrm>
              <a:off x="2238554" y="2594395"/>
              <a:ext cx="224287" cy="711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sp>
          <p:nvSpPr>
            <p:cNvPr id="11" name="二等辺三角形 10">
              <a:extLst>
                <a:ext uri="{FF2B5EF4-FFF2-40B4-BE49-F238E27FC236}">
                  <a16:creationId xmlns:a16="http://schemas.microsoft.com/office/drawing/2014/main" id="{2D753E7C-F73B-40A1-BF8A-2C72DEF85FA5}"/>
                </a:ext>
              </a:extLst>
            </p:cNvPr>
            <p:cNvSpPr/>
            <p:nvPr/>
          </p:nvSpPr>
          <p:spPr>
            <a:xfrm rot="10800000">
              <a:off x="2070338" y="3144332"/>
              <a:ext cx="560717" cy="4485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grpSp>
      <p:grpSp>
        <p:nvGrpSpPr>
          <p:cNvPr id="18" name="グループ化 17">
            <a:extLst>
              <a:ext uri="{FF2B5EF4-FFF2-40B4-BE49-F238E27FC236}">
                <a16:creationId xmlns:a16="http://schemas.microsoft.com/office/drawing/2014/main" id="{6A8D16BE-85E3-4C27-9EAA-0CFD1C7B672A}"/>
              </a:ext>
            </a:extLst>
          </p:cNvPr>
          <p:cNvGrpSpPr/>
          <p:nvPr/>
        </p:nvGrpSpPr>
        <p:grpSpPr>
          <a:xfrm>
            <a:off x="688271" y="3206974"/>
            <a:ext cx="3700999" cy="3103136"/>
            <a:chOff x="635210" y="3045124"/>
            <a:chExt cx="3700999" cy="3103136"/>
          </a:xfrm>
        </p:grpSpPr>
        <p:sp>
          <p:nvSpPr>
            <p:cNvPr id="15" name="四角形: 角を丸くする 14">
              <a:extLst>
                <a:ext uri="{FF2B5EF4-FFF2-40B4-BE49-F238E27FC236}">
                  <a16:creationId xmlns:a16="http://schemas.microsoft.com/office/drawing/2014/main" id="{9CFDAC68-5E05-4017-BEF5-19FAB4EB62B9}"/>
                </a:ext>
              </a:extLst>
            </p:cNvPr>
            <p:cNvSpPr/>
            <p:nvPr/>
          </p:nvSpPr>
          <p:spPr>
            <a:xfrm>
              <a:off x="635210" y="3045124"/>
              <a:ext cx="3574481" cy="2812212"/>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mj-lt"/>
                <a:buAutoNum type="arabicPeriod"/>
              </a:pPr>
              <a:r>
                <a:rPr kumimoji="1" lang="ja-JP" altLang="en-US" sz="1600" b="1" dirty="0">
                  <a:solidFill>
                    <a:srgbClr val="203864"/>
                  </a:solidFill>
                  <a:latin typeface="源ノ角ゴシック JP Medium" panose="020B0600000000000000" pitchFamily="34" charset="-128"/>
                  <a:ea typeface="源ノ角ゴシック JP Medium" panose="020B0600000000000000" pitchFamily="34" charset="-128"/>
                </a:rPr>
                <a:t>一様乱数を生成し点をプロット</a:t>
              </a:r>
              <a:endParaRPr kumimoji="1" lang="en-US" altLang="ja-JP" sz="1600" b="1" dirty="0">
                <a:solidFill>
                  <a:srgbClr val="203864"/>
                </a:solidFill>
                <a:latin typeface="源ノ角ゴシック JP Medium" panose="020B0600000000000000" pitchFamily="34" charset="-128"/>
                <a:ea typeface="源ノ角ゴシック JP Medium" panose="020B0600000000000000" pitchFamily="34" charset="-128"/>
              </a:endParaRPr>
            </a:p>
            <a:p>
              <a:pPr marL="342900" indent="-342900">
                <a:lnSpc>
                  <a:spcPct val="150000"/>
                </a:lnSpc>
                <a:buFont typeface="+mj-lt"/>
                <a:buAutoNum type="arabicPeriod"/>
              </a:pPr>
              <a:endParaRPr lang="en-US" altLang="ja-JP" sz="1600" b="1" dirty="0">
                <a:solidFill>
                  <a:srgbClr val="203864"/>
                </a:solidFill>
                <a:latin typeface="源ノ角ゴシック JP Medium" panose="020B0600000000000000" pitchFamily="34" charset="-128"/>
                <a:ea typeface="源ノ角ゴシック JP Medium" panose="020B0600000000000000" pitchFamily="34" charset="-128"/>
              </a:endParaRPr>
            </a:p>
            <a:p>
              <a:pPr marL="342900" indent="-342900">
                <a:lnSpc>
                  <a:spcPct val="150000"/>
                </a:lnSpc>
                <a:buFont typeface="+mj-lt"/>
                <a:buAutoNum type="arabicPeriod"/>
              </a:pPr>
              <a:endParaRPr kumimoji="1" lang="en-US" altLang="ja-JP" sz="1600" b="1" dirty="0">
                <a:solidFill>
                  <a:srgbClr val="203864"/>
                </a:solidFill>
                <a:latin typeface="源ノ角ゴシック JP Medium" panose="020B0600000000000000" pitchFamily="34" charset="-128"/>
                <a:ea typeface="源ノ角ゴシック JP Medium" panose="020B0600000000000000" pitchFamily="34" charset="-128"/>
              </a:endParaRPr>
            </a:p>
            <a:p>
              <a:pPr marL="342900" indent="-342900">
                <a:lnSpc>
                  <a:spcPct val="150000"/>
                </a:lnSpc>
                <a:buFont typeface="+mj-lt"/>
                <a:buAutoNum type="arabicPeriod"/>
              </a:pPr>
              <a:endParaRPr kumimoji="1" lang="en-US" altLang="ja-JP" sz="1600" b="1" dirty="0">
                <a:solidFill>
                  <a:srgbClr val="203864"/>
                </a:solidFill>
                <a:latin typeface="源ノ角ゴシック JP Medium" panose="020B0600000000000000" pitchFamily="34" charset="-128"/>
                <a:ea typeface="源ノ角ゴシック JP Medium" panose="020B0600000000000000" pitchFamily="34" charset="-128"/>
              </a:endParaRPr>
            </a:p>
            <a:p>
              <a:pPr marL="342900" indent="-342900">
                <a:lnSpc>
                  <a:spcPct val="150000"/>
                </a:lnSpc>
                <a:buFont typeface="+mj-lt"/>
                <a:buAutoNum type="arabicPeriod"/>
              </a:pPr>
              <a:r>
                <a:rPr lang="en-US" altLang="ja-JP" sz="1600" b="1" dirty="0">
                  <a:solidFill>
                    <a:srgbClr val="203864"/>
                  </a:solidFill>
                  <a:latin typeface="源ノ角ゴシック JP Medium" panose="020B0600000000000000" pitchFamily="34" charset="-128"/>
                  <a:ea typeface="源ノ角ゴシック JP Medium" panose="020B0600000000000000" pitchFamily="34" charset="-128"/>
                </a:rPr>
                <a:t>(1) </a:t>
              </a:r>
              <a:r>
                <a:rPr lang="ja-JP" altLang="en-US" sz="1600" b="1" dirty="0">
                  <a:solidFill>
                    <a:srgbClr val="203864"/>
                  </a:solidFill>
                  <a:latin typeface="源ノ角ゴシック JP Medium" panose="020B0600000000000000" pitchFamily="34" charset="-128"/>
                  <a:ea typeface="源ノ角ゴシック JP Medium" panose="020B0600000000000000" pitchFamily="34" charset="-128"/>
                </a:rPr>
                <a:t>を満たす点の数を </a:t>
              </a:r>
              <a:r>
                <a:rPr lang="en-US" altLang="ja-JP" sz="1600" b="1" dirty="0">
                  <a:solidFill>
                    <a:srgbClr val="203864"/>
                  </a:solidFill>
                  <a:latin typeface="源ノ角ゴシック JP Medium" panose="020B0600000000000000" pitchFamily="34" charset="-128"/>
                  <a:ea typeface="源ノ角ゴシック JP Medium" panose="020B0600000000000000" pitchFamily="34" charset="-128"/>
                </a:rPr>
                <a:t>Nin </a:t>
              </a:r>
              <a:r>
                <a:rPr lang="ja-JP" altLang="en-US" sz="1600" b="1" dirty="0">
                  <a:solidFill>
                    <a:srgbClr val="203864"/>
                  </a:solidFill>
                  <a:latin typeface="源ノ角ゴシック JP Medium" panose="020B0600000000000000" pitchFamily="34" charset="-128"/>
                  <a:ea typeface="源ノ角ゴシック JP Medium" panose="020B0600000000000000" pitchFamily="34" charset="-128"/>
                </a:rPr>
                <a:t>とする</a:t>
              </a:r>
              <a:endParaRPr lang="en-US" altLang="ja-JP" sz="1600" b="1" dirty="0">
                <a:solidFill>
                  <a:srgbClr val="203864"/>
                </a:solidFill>
                <a:latin typeface="源ノ角ゴシック JP Medium" panose="020B0600000000000000" pitchFamily="34" charset="-128"/>
                <a:ea typeface="源ノ角ゴシック JP Medium" panose="020B0600000000000000" pitchFamily="34" charset="-128"/>
              </a:endParaRPr>
            </a:p>
          </p:txBody>
        </p:sp>
        <mc:AlternateContent xmlns:mc="http://schemas.openxmlformats.org/markup-compatibility/2006" xmlns:a14="http://schemas.microsoft.com/office/drawing/2010/main">
          <mc:Choice Requires="a14">
            <p:sp>
              <p:nvSpPr>
                <p:cNvPr id="16" name="四角形: 角を丸くする 15">
                  <a:extLst>
                    <a:ext uri="{FF2B5EF4-FFF2-40B4-BE49-F238E27FC236}">
                      <a16:creationId xmlns:a16="http://schemas.microsoft.com/office/drawing/2014/main" id="{EB34F6F7-9970-47B1-B3F3-FAA0237E23E6}"/>
                    </a:ext>
                  </a:extLst>
                </p:cNvPr>
                <p:cNvSpPr/>
                <p:nvPr/>
              </p:nvSpPr>
              <p:spPr>
                <a:xfrm>
                  <a:off x="1517978" y="4136801"/>
                  <a:ext cx="2818231" cy="569343"/>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 xmlns:m="http://schemas.openxmlformats.org/officeDocument/2006/math">
                      <m:sSup>
                        <m:sSupPr>
                          <m:ctrlPr>
                            <a:rPr kumimoji="1" lang="en-US" altLang="ja-JP" sz="1600" b="1" i="1" smtClean="0">
                              <a:solidFill>
                                <a:srgbClr val="203864"/>
                              </a:solidFill>
                              <a:latin typeface="Cambria Math" panose="02040503050406030204" pitchFamily="18" charset="0"/>
                              <a:ea typeface="源ノ角ゴシック JP Medium" panose="020B0600000000000000" pitchFamily="34" charset="-128"/>
                            </a:rPr>
                          </m:ctrlPr>
                        </m:sSupPr>
                        <m:e>
                          <m:r>
                            <a:rPr kumimoji="1" lang="en-US" altLang="ja-JP" sz="1600" b="1" i="1" smtClean="0">
                              <a:solidFill>
                                <a:srgbClr val="203864"/>
                              </a:solidFill>
                              <a:latin typeface="Cambria Math" panose="02040503050406030204" pitchFamily="18" charset="0"/>
                              <a:ea typeface="源ノ角ゴシック JP Medium" panose="020B0600000000000000" pitchFamily="34" charset="-128"/>
                            </a:rPr>
                            <m:t>𝒙</m:t>
                          </m:r>
                        </m:e>
                        <m:sup>
                          <m:r>
                            <a:rPr kumimoji="1" lang="en-US" altLang="ja-JP" sz="1600" b="1" i="1" smtClean="0">
                              <a:solidFill>
                                <a:srgbClr val="203864"/>
                              </a:solidFill>
                              <a:latin typeface="Cambria Math" panose="02040503050406030204" pitchFamily="18" charset="0"/>
                              <a:ea typeface="源ノ角ゴシック JP Medium" panose="020B0600000000000000" pitchFamily="34" charset="-128"/>
                            </a:rPr>
                            <m:t>𝟐</m:t>
                          </m:r>
                        </m:sup>
                      </m:sSup>
                      <m:r>
                        <a:rPr kumimoji="1" lang="en-US" altLang="ja-JP" sz="1600" b="1" i="1" smtClean="0">
                          <a:solidFill>
                            <a:srgbClr val="203864"/>
                          </a:solidFill>
                          <a:latin typeface="Cambria Math" panose="02040503050406030204" pitchFamily="18" charset="0"/>
                          <a:ea typeface="源ノ角ゴシック JP Medium" panose="020B0600000000000000" pitchFamily="34" charset="-128"/>
                        </a:rPr>
                        <m:t>+</m:t>
                      </m:r>
                      <m:sSup>
                        <m:sSupPr>
                          <m:ctrlPr>
                            <a:rPr kumimoji="1" lang="en-US" altLang="ja-JP" sz="1600" b="1" i="1" smtClean="0">
                              <a:solidFill>
                                <a:srgbClr val="203864"/>
                              </a:solidFill>
                              <a:latin typeface="Cambria Math" panose="02040503050406030204" pitchFamily="18" charset="0"/>
                              <a:ea typeface="源ノ角ゴシック JP Medium" panose="020B0600000000000000" pitchFamily="34" charset="-128"/>
                            </a:rPr>
                          </m:ctrlPr>
                        </m:sSupPr>
                        <m:e>
                          <m:r>
                            <a:rPr kumimoji="1" lang="en-US" altLang="ja-JP" sz="1600" b="1" i="1" smtClean="0">
                              <a:solidFill>
                                <a:srgbClr val="203864"/>
                              </a:solidFill>
                              <a:latin typeface="Cambria Math" panose="02040503050406030204" pitchFamily="18" charset="0"/>
                              <a:ea typeface="源ノ角ゴシック JP Medium" panose="020B0600000000000000" pitchFamily="34" charset="-128"/>
                            </a:rPr>
                            <m:t>𝒚</m:t>
                          </m:r>
                        </m:e>
                        <m:sup>
                          <m:r>
                            <a:rPr kumimoji="1" lang="en-US" altLang="ja-JP" sz="1600" b="1" i="1" smtClean="0">
                              <a:solidFill>
                                <a:srgbClr val="203864"/>
                              </a:solidFill>
                              <a:latin typeface="Cambria Math" panose="02040503050406030204" pitchFamily="18" charset="0"/>
                              <a:ea typeface="源ノ角ゴシック JP Medium" panose="020B0600000000000000" pitchFamily="34" charset="-128"/>
                            </a:rPr>
                            <m:t>𝟐</m:t>
                          </m:r>
                        </m:sup>
                      </m:sSup>
                      <m:r>
                        <a:rPr kumimoji="1" lang="en-US" altLang="ja-JP" sz="1600" b="1" i="1" smtClean="0">
                          <a:solidFill>
                            <a:srgbClr val="203864"/>
                          </a:solidFill>
                          <a:latin typeface="Cambria Math" panose="02040503050406030204" pitchFamily="18" charset="0"/>
                          <a:ea typeface="源ノ角ゴシック JP Medium" panose="020B0600000000000000" pitchFamily="34" charset="-128"/>
                        </a:rPr>
                        <m:t>≤</m:t>
                      </m:r>
                      <m:r>
                        <a:rPr kumimoji="1" lang="en-US" altLang="ja-JP" sz="1600" b="1" i="1" smtClean="0">
                          <a:solidFill>
                            <a:srgbClr val="203864"/>
                          </a:solidFill>
                          <a:latin typeface="Cambria Math" panose="02040503050406030204" pitchFamily="18" charset="0"/>
                          <a:ea typeface="源ノ角ゴシック JP Medium" panose="020B0600000000000000" pitchFamily="34" charset="-128"/>
                        </a:rPr>
                        <m:t>𝟏</m:t>
                      </m:r>
                    </m:oMath>
                  </a14:m>
                  <a:r>
                    <a:rPr lang="en-US" altLang="ja-JP" sz="1600" b="1" dirty="0">
                      <a:solidFill>
                        <a:srgbClr val="203864"/>
                      </a:solidFill>
                      <a:latin typeface="源ノ角ゴシック JP Medium" panose="020B0600000000000000" pitchFamily="34" charset="-128"/>
                      <a:ea typeface="源ノ角ゴシック JP Medium" panose="020B0600000000000000" pitchFamily="34" charset="-128"/>
                    </a:rPr>
                    <a:t>	…(1)</a:t>
                  </a:r>
                  <a:endParaRPr kumimoji="1" lang="en-US" altLang="ja-JP" sz="1600" b="1" dirty="0">
                    <a:solidFill>
                      <a:srgbClr val="203864"/>
                    </a:solidFill>
                    <a:latin typeface="源ノ角ゴシック JP Medium" panose="020B0600000000000000" pitchFamily="34" charset="-128"/>
                    <a:ea typeface="源ノ角ゴシック JP Medium" panose="020B0600000000000000" pitchFamily="34" charset="-128"/>
                  </a:endParaRPr>
                </a:p>
              </p:txBody>
            </p:sp>
          </mc:Choice>
          <mc:Fallback xmlns="">
            <p:sp>
              <p:nvSpPr>
                <p:cNvPr id="16" name="四角形: 角を丸くする 15">
                  <a:extLst>
                    <a:ext uri="{FF2B5EF4-FFF2-40B4-BE49-F238E27FC236}">
                      <a16:creationId xmlns:a16="http://schemas.microsoft.com/office/drawing/2014/main" id="{EB34F6F7-9970-47B1-B3F3-FAA0237E23E6}"/>
                    </a:ext>
                  </a:extLst>
                </p:cNvPr>
                <p:cNvSpPr>
                  <a:spLocks noRot="1" noChangeAspect="1" noMove="1" noResize="1" noEditPoints="1" noAdjustHandles="1" noChangeArrowheads="1" noChangeShapeType="1" noTextEdit="1"/>
                </p:cNvSpPr>
                <p:nvPr/>
              </p:nvSpPr>
              <p:spPr>
                <a:xfrm>
                  <a:off x="1517978" y="4136801"/>
                  <a:ext cx="2818231" cy="569343"/>
                </a:xfrm>
                <a:prstGeom prst="roundRect">
                  <a:avLst>
                    <a:gd name="adj" fmla="val 0"/>
                  </a:avLst>
                </a:prstGeom>
                <a:blipFill>
                  <a:blip r:embed="rId2"/>
                  <a:stretch>
                    <a:fillRect b="-1064"/>
                  </a:stretch>
                </a:blipFill>
                <a:ln>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四角形: 角を丸くする 16">
                  <a:extLst>
                    <a:ext uri="{FF2B5EF4-FFF2-40B4-BE49-F238E27FC236}">
                      <a16:creationId xmlns:a16="http://schemas.microsoft.com/office/drawing/2014/main" id="{4274CF98-4163-4338-B655-E446D523FE4C}"/>
                    </a:ext>
                  </a:extLst>
                </p:cNvPr>
                <p:cNvSpPr/>
                <p:nvPr/>
              </p:nvSpPr>
              <p:spPr>
                <a:xfrm>
                  <a:off x="889823" y="5578917"/>
                  <a:ext cx="2818231" cy="569343"/>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Para xmlns:m="http://schemas.openxmlformats.org/officeDocument/2006/math">
                      <m:oMathParaPr>
                        <m:jc m:val="centerGroup"/>
                      </m:oMathParaPr>
                      <m:oMath xmlns:m="http://schemas.openxmlformats.org/officeDocument/2006/math">
                        <m:sSub>
                          <m:sSubPr>
                            <m:ctrlPr>
                              <a:rPr kumimoji="1" lang="en-US" altLang="ja-JP" sz="1600" b="1" i="1" smtClean="0">
                                <a:solidFill>
                                  <a:srgbClr val="203864"/>
                                </a:solidFill>
                                <a:latin typeface="Cambria Math" panose="02040503050406030204" pitchFamily="18" charset="0"/>
                                <a:ea typeface="源ノ角ゴシック JP Medium" panose="020B0600000000000000" pitchFamily="34" charset="-128"/>
                              </a:rPr>
                            </m:ctrlPr>
                          </m:sSubPr>
                          <m:e>
                            <m:r>
                              <a:rPr kumimoji="1" lang="ja-JP" altLang="en-US" sz="1600" b="1" i="1" smtClean="0">
                                <a:solidFill>
                                  <a:srgbClr val="203864"/>
                                </a:solidFill>
                                <a:latin typeface="Cambria Math" panose="02040503050406030204" pitchFamily="18" charset="0"/>
                                <a:ea typeface="源ノ角ゴシック JP Medium" panose="020B0600000000000000" pitchFamily="34" charset="-128"/>
                              </a:rPr>
                              <m:t>𝝅</m:t>
                            </m:r>
                          </m:e>
                          <m:sub>
                            <m:r>
                              <a:rPr kumimoji="1" lang="en-US" altLang="ja-JP" sz="1600" b="1" i="1" smtClean="0">
                                <a:solidFill>
                                  <a:srgbClr val="203864"/>
                                </a:solidFill>
                                <a:latin typeface="Cambria Math" panose="02040503050406030204" pitchFamily="18" charset="0"/>
                                <a:ea typeface="源ノ角ゴシック JP Medium" panose="020B0600000000000000" pitchFamily="34" charset="-128"/>
                              </a:rPr>
                              <m:t>𝒄𝒂𝒍𝒄</m:t>
                            </m:r>
                          </m:sub>
                        </m:sSub>
                        <m:r>
                          <a:rPr kumimoji="1" lang="en-US" altLang="ja-JP" sz="1600" b="1" i="1" smtClean="0">
                            <a:solidFill>
                              <a:srgbClr val="203864"/>
                            </a:solidFill>
                            <a:latin typeface="Cambria Math" panose="02040503050406030204" pitchFamily="18" charset="0"/>
                            <a:ea typeface="源ノ角ゴシック JP Medium" panose="020B0600000000000000" pitchFamily="34" charset="-128"/>
                          </a:rPr>
                          <m:t>=</m:t>
                        </m:r>
                        <m:r>
                          <a:rPr kumimoji="1" lang="en-US" altLang="ja-JP" sz="1600" b="1" i="1" smtClean="0">
                            <a:solidFill>
                              <a:srgbClr val="203864"/>
                            </a:solidFill>
                            <a:latin typeface="Cambria Math" panose="02040503050406030204" pitchFamily="18" charset="0"/>
                            <a:ea typeface="源ノ角ゴシック JP Medium" panose="020B0600000000000000" pitchFamily="34" charset="-128"/>
                          </a:rPr>
                          <m:t>𝟒</m:t>
                        </m:r>
                        <m:f>
                          <m:fPr>
                            <m:ctrlPr>
                              <a:rPr kumimoji="1" lang="en-US" altLang="ja-JP" sz="1600" b="1" i="1" smtClean="0">
                                <a:solidFill>
                                  <a:srgbClr val="203864"/>
                                </a:solidFill>
                                <a:latin typeface="Cambria Math" panose="02040503050406030204" pitchFamily="18" charset="0"/>
                                <a:ea typeface="源ノ角ゴシック JP Medium" panose="020B0600000000000000" pitchFamily="34" charset="-128"/>
                              </a:rPr>
                            </m:ctrlPr>
                          </m:fPr>
                          <m:num>
                            <m:sSub>
                              <m:sSubPr>
                                <m:ctrlPr>
                                  <a:rPr kumimoji="1" lang="en-US" altLang="ja-JP" sz="1600" b="1" i="1" smtClean="0">
                                    <a:solidFill>
                                      <a:srgbClr val="203864"/>
                                    </a:solidFill>
                                    <a:latin typeface="Cambria Math" panose="02040503050406030204" pitchFamily="18" charset="0"/>
                                    <a:ea typeface="源ノ角ゴシック JP Medium" panose="020B0600000000000000" pitchFamily="34" charset="-128"/>
                                  </a:rPr>
                                </m:ctrlPr>
                              </m:sSubPr>
                              <m:e>
                                <m:r>
                                  <a:rPr kumimoji="1" lang="en-US" altLang="ja-JP" sz="1600" b="1" i="1" smtClean="0">
                                    <a:solidFill>
                                      <a:srgbClr val="203864"/>
                                    </a:solidFill>
                                    <a:latin typeface="Cambria Math" panose="02040503050406030204" pitchFamily="18" charset="0"/>
                                    <a:ea typeface="源ノ角ゴシック JP Medium" panose="020B0600000000000000" pitchFamily="34" charset="-128"/>
                                  </a:rPr>
                                  <m:t>𝑵</m:t>
                                </m:r>
                              </m:e>
                              <m:sub>
                                <m:r>
                                  <a:rPr kumimoji="1" lang="en-US" altLang="ja-JP" sz="1600" b="1" i="1" smtClean="0">
                                    <a:solidFill>
                                      <a:srgbClr val="203864"/>
                                    </a:solidFill>
                                    <a:latin typeface="Cambria Math" panose="02040503050406030204" pitchFamily="18" charset="0"/>
                                    <a:ea typeface="源ノ角ゴシック JP Medium" panose="020B0600000000000000" pitchFamily="34" charset="-128"/>
                                  </a:rPr>
                                  <m:t>𝒊𝒏</m:t>
                                </m:r>
                              </m:sub>
                            </m:sSub>
                          </m:num>
                          <m:den>
                            <m:sSub>
                              <m:sSubPr>
                                <m:ctrlPr>
                                  <a:rPr kumimoji="1" lang="en-US" altLang="ja-JP" sz="1600" b="1" i="1" smtClean="0">
                                    <a:solidFill>
                                      <a:srgbClr val="203864"/>
                                    </a:solidFill>
                                    <a:latin typeface="Cambria Math" panose="02040503050406030204" pitchFamily="18" charset="0"/>
                                    <a:ea typeface="源ノ角ゴシック JP Medium" panose="020B0600000000000000" pitchFamily="34" charset="-128"/>
                                  </a:rPr>
                                </m:ctrlPr>
                              </m:sSubPr>
                              <m:e>
                                <m:r>
                                  <a:rPr kumimoji="1" lang="en-US" altLang="ja-JP" sz="1600" b="1" i="1" smtClean="0">
                                    <a:solidFill>
                                      <a:srgbClr val="203864"/>
                                    </a:solidFill>
                                    <a:latin typeface="Cambria Math" panose="02040503050406030204" pitchFamily="18" charset="0"/>
                                    <a:ea typeface="源ノ角ゴシック JP Medium" panose="020B0600000000000000" pitchFamily="34" charset="-128"/>
                                  </a:rPr>
                                  <m:t>𝑵</m:t>
                                </m:r>
                              </m:e>
                              <m:sub>
                                <m:r>
                                  <a:rPr kumimoji="1" lang="en-US" altLang="ja-JP" sz="1600" b="1" i="1" smtClean="0">
                                    <a:solidFill>
                                      <a:srgbClr val="203864"/>
                                    </a:solidFill>
                                    <a:latin typeface="Cambria Math" panose="02040503050406030204" pitchFamily="18" charset="0"/>
                                    <a:ea typeface="源ノ角ゴシック JP Medium" panose="020B0600000000000000" pitchFamily="34" charset="-128"/>
                                  </a:rPr>
                                  <m:t>𝒂𝒍𝒍</m:t>
                                </m:r>
                              </m:sub>
                            </m:sSub>
                          </m:den>
                        </m:f>
                      </m:oMath>
                    </m:oMathPara>
                  </a14:m>
                  <a:endParaRPr kumimoji="1" lang="en-US" altLang="ja-JP" sz="1600" b="1" dirty="0">
                    <a:solidFill>
                      <a:srgbClr val="203864"/>
                    </a:solidFill>
                    <a:latin typeface="源ノ角ゴシック JP Medium" panose="020B0600000000000000" pitchFamily="34" charset="-128"/>
                    <a:ea typeface="源ノ角ゴシック JP Medium" panose="020B0600000000000000" pitchFamily="34" charset="-128"/>
                  </a:endParaRPr>
                </a:p>
              </p:txBody>
            </p:sp>
          </mc:Choice>
          <mc:Fallback xmlns="">
            <p:sp>
              <p:nvSpPr>
                <p:cNvPr id="17" name="四角形: 角を丸くする 16">
                  <a:extLst>
                    <a:ext uri="{FF2B5EF4-FFF2-40B4-BE49-F238E27FC236}">
                      <a16:creationId xmlns:a16="http://schemas.microsoft.com/office/drawing/2014/main" id="{4274CF98-4163-4338-B655-E446D523FE4C}"/>
                    </a:ext>
                  </a:extLst>
                </p:cNvPr>
                <p:cNvSpPr>
                  <a:spLocks noRot="1" noChangeAspect="1" noMove="1" noResize="1" noEditPoints="1" noAdjustHandles="1" noChangeArrowheads="1" noChangeShapeType="1" noTextEdit="1"/>
                </p:cNvSpPr>
                <p:nvPr/>
              </p:nvSpPr>
              <p:spPr>
                <a:xfrm>
                  <a:off x="889823" y="5578917"/>
                  <a:ext cx="2818231" cy="569343"/>
                </a:xfrm>
                <a:prstGeom prst="roundRect">
                  <a:avLst>
                    <a:gd name="adj" fmla="val 0"/>
                  </a:avLst>
                </a:prstGeom>
                <a:blipFill>
                  <a:blip r:embed="rId3"/>
                  <a:stretch>
                    <a:fillRect b="-5376"/>
                  </a:stretch>
                </a:blipFill>
                <a:ln>
                  <a:noFill/>
                </a:ln>
              </p:spPr>
              <p:txBody>
                <a:bodyPr/>
                <a:lstStyle/>
                <a:p>
                  <a:r>
                    <a:rPr lang="ja-JP" altLang="en-US">
                      <a:noFill/>
                    </a:rPr>
                    <a:t> </a:t>
                  </a:r>
                </a:p>
              </p:txBody>
            </p:sp>
          </mc:Fallback>
        </mc:AlternateContent>
      </p:grpSp>
      <p:sp>
        <p:nvSpPr>
          <p:cNvPr id="20" name="四角形: 角を丸くする 19">
            <a:extLst>
              <a:ext uri="{FF2B5EF4-FFF2-40B4-BE49-F238E27FC236}">
                <a16:creationId xmlns:a16="http://schemas.microsoft.com/office/drawing/2014/main" id="{0B1D292F-4BC0-4626-B432-5997B6AC609D}"/>
              </a:ext>
            </a:extLst>
          </p:cNvPr>
          <p:cNvSpPr/>
          <p:nvPr/>
        </p:nvSpPr>
        <p:spPr>
          <a:xfrm>
            <a:off x="4738777" y="2896830"/>
            <a:ext cx="2700068" cy="566627"/>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latin typeface="源ノ角ゴシック JP Medium" panose="020B0600000000000000" pitchFamily="34" charset="-128"/>
                <a:ea typeface="源ノ角ゴシック JP Medium" panose="020B0600000000000000" pitchFamily="34" charset="-128"/>
              </a:rPr>
              <a:t>円周率の計算</a:t>
            </a:r>
          </a:p>
        </p:txBody>
      </p:sp>
      <p:grpSp>
        <p:nvGrpSpPr>
          <p:cNvPr id="21" name="グループ化 20">
            <a:extLst>
              <a:ext uri="{FF2B5EF4-FFF2-40B4-BE49-F238E27FC236}">
                <a16:creationId xmlns:a16="http://schemas.microsoft.com/office/drawing/2014/main" id="{E8858ABD-EBF4-4064-ABF5-F872A6A134B5}"/>
              </a:ext>
            </a:extLst>
          </p:cNvPr>
          <p:cNvGrpSpPr/>
          <p:nvPr/>
        </p:nvGrpSpPr>
        <p:grpSpPr>
          <a:xfrm>
            <a:off x="4745966" y="3610042"/>
            <a:ext cx="2700068" cy="2700068"/>
            <a:chOff x="4745966" y="3356110"/>
            <a:chExt cx="2700068" cy="2700068"/>
          </a:xfrm>
        </p:grpSpPr>
        <p:sp>
          <p:nvSpPr>
            <p:cNvPr id="12" name="正方形/長方形 11">
              <a:extLst>
                <a:ext uri="{FF2B5EF4-FFF2-40B4-BE49-F238E27FC236}">
                  <a16:creationId xmlns:a16="http://schemas.microsoft.com/office/drawing/2014/main" id="{69C74DAB-F61E-484E-8829-89F9BC5D93AC}"/>
                </a:ext>
              </a:extLst>
            </p:cNvPr>
            <p:cNvSpPr/>
            <p:nvPr/>
          </p:nvSpPr>
          <p:spPr>
            <a:xfrm>
              <a:off x="4745966" y="3356110"/>
              <a:ext cx="2700068" cy="270006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0DD20A0A-7C53-4C98-8C44-7B5AB59BC9E5}"/>
                </a:ext>
              </a:extLst>
            </p:cNvPr>
            <p:cNvSpPr/>
            <p:nvPr/>
          </p:nvSpPr>
          <p:spPr>
            <a:xfrm>
              <a:off x="5155718" y="3830128"/>
              <a:ext cx="1880559" cy="1880559"/>
            </a:xfrm>
            <a:prstGeom prst="ellipse">
              <a:avLst/>
            </a:prstGeom>
            <a:solidFill>
              <a:schemeClr val="bg1"/>
            </a:solidFill>
            <a:ln w="3810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lumMod val="75000"/>
                  </a:schemeClr>
                </a:solidFill>
              </a:endParaRPr>
            </a:p>
          </p:txBody>
        </p:sp>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8F4F200F-826F-4DE1-8FE0-DD659CB0B858}"/>
                    </a:ext>
                  </a:extLst>
                </p:cNvPr>
                <p:cNvSpPr/>
                <p:nvPr/>
              </p:nvSpPr>
              <p:spPr>
                <a:xfrm>
                  <a:off x="6418050" y="3602675"/>
                  <a:ext cx="1020795" cy="376857"/>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14:m>
                    <m:oMathPara xmlns:m="http://schemas.openxmlformats.org/officeDocument/2006/math">
                      <m:oMathParaPr>
                        <m:jc m:val="centerGroup"/>
                      </m:oMathParaPr>
                      <m:oMath xmlns:m="http://schemas.openxmlformats.org/officeDocument/2006/math">
                        <m:sSup>
                          <m:sSupPr>
                            <m:ctrlPr>
                              <a:rPr kumimoji="1" lang="en-US" altLang="ja-JP" sz="1200" b="1" i="1" smtClean="0">
                                <a:solidFill>
                                  <a:srgbClr val="203864"/>
                                </a:solidFill>
                                <a:latin typeface="Cambria Math" panose="02040503050406030204" pitchFamily="18" charset="0"/>
                                <a:ea typeface="源ノ角ゴシック JP Medium" panose="020B0600000000000000" pitchFamily="34" charset="-128"/>
                              </a:rPr>
                            </m:ctrlPr>
                          </m:sSupPr>
                          <m:e>
                            <m:r>
                              <a:rPr kumimoji="1" lang="en-US" altLang="ja-JP" sz="1200" b="1" i="1" smtClean="0">
                                <a:solidFill>
                                  <a:srgbClr val="203864"/>
                                </a:solidFill>
                                <a:latin typeface="Cambria Math" panose="02040503050406030204" pitchFamily="18" charset="0"/>
                                <a:ea typeface="源ノ角ゴシック JP Medium" panose="020B0600000000000000" pitchFamily="34" charset="-128"/>
                              </a:rPr>
                              <m:t>𝒙</m:t>
                            </m:r>
                          </m:e>
                          <m:sup>
                            <m:r>
                              <a:rPr kumimoji="1" lang="en-US" altLang="ja-JP" sz="1200" b="1" i="1" smtClean="0">
                                <a:solidFill>
                                  <a:srgbClr val="203864"/>
                                </a:solidFill>
                                <a:latin typeface="Cambria Math" panose="02040503050406030204" pitchFamily="18" charset="0"/>
                                <a:ea typeface="源ノ角ゴシック JP Medium" panose="020B0600000000000000" pitchFamily="34" charset="-128"/>
                              </a:rPr>
                              <m:t>𝟐</m:t>
                            </m:r>
                          </m:sup>
                        </m:sSup>
                        <m:r>
                          <a:rPr kumimoji="1" lang="en-US" altLang="ja-JP" sz="1200" b="1" i="1" smtClean="0">
                            <a:solidFill>
                              <a:srgbClr val="203864"/>
                            </a:solidFill>
                            <a:latin typeface="Cambria Math" panose="02040503050406030204" pitchFamily="18" charset="0"/>
                            <a:ea typeface="源ノ角ゴシック JP Medium" panose="020B0600000000000000" pitchFamily="34" charset="-128"/>
                          </a:rPr>
                          <m:t>+</m:t>
                        </m:r>
                        <m:sSup>
                          <m:sSupPr>
                            <m:ctrlPr>
                              <a:rPr kumimoji="1" lang="en-US" altLang="ja-JP" sz="1200" b="1" i="1" smtClean="0">
                                <a:solidFill>
                                  <a:srgbClr val="203864"/>
                                </a:solidFill>
                                <a:latin typeface="Cambria Math" panose="02040503050406030204" pitchFamily="18" charset="0"/>
                                <a:ea typeface="源ノ角ゴシック JP Medium" panose="020B0600000000000000" pitchFamily="34" charset="-128"/>
                              </a:rPr>
                            </m:ctrlPr>
                          </m:sSupPr>
                          <m:e>
                            <m:r>
                              <a:rPr kumimoji="1" lang="en-US" altLang="ja-JP" sz="1200" b="1" i="1" smtClean="0">
                                <a:solidFill>
                                  <a:srgbClr val="203864"/>
                                </a:solidFill>
                                <a:latin typeface="Cambria Math" panose="02040503050406030204" pitchFamily="18" charset="0"/>
                                <a:ea typeface="源ノ角ゴシック JP Medium" panose="020B0600000000000000" pitchFamily="34" charset="-128"/>
                              </a:rPr>
                              <m:t>𝒚</m:t>
                            </m:r>
                          </m:e>
                          <m:sup>
                            <m:r>
                              <a:rPr kumimoji="1" lang="en-US" altLang="ja-JP" sz="1200" b="1" i="1" smtClean="0">
                                <a:solidFill>
                                  <a:srgbClr val="203864"/>
                                </a:solidFill>
                                <a:latin typeface="Cambria Math" panose="02040503050406030204" pitchFamily="18" charset="0"/>
                                <a:ea typeface="源ノ角ゴシック JP Medium" panose="020B0600000000000000" pitchFamily="34" charset="-128"/>
                              </a:rPr>
                              <m:t>𝟐</m:t>
                            </m:r>
                          </m:sup>
                        </m:sSup>
                        <m:r>
                          <a:rPr kumimoji="1" lang="en-US" altLang="ja-JP" sz="1200" b="1" i="1" smtClean="0">
                            <a:solidFill>
                              <a:srgbClr val="203864"/>
                            </a:solidFill>
                            <a:latin typeface="Cambria Math" panose="02040503050406030204" pitchFamily="18" charset="0"/>
                            <a:ea typeface="源ノ角ゴシック JP Medium" panose="020B0600000000000000" pitchFamily="34" charset="-128"/>
                          </a:rPr>
                          <m:t>≤</m:t>
                        </m:r>
                        <m:r>
                          <a:rPr kumimoji="1" lang="en-US" altLang="ja-JP" sz="1200" b="1" i="1" smtClean="0">
                            <a:solidFill>
                              <a:srgbClr val="203864"/>
                            </a:solidFill>
                            <a:latin typeface="Cambria Math" panose="02040503050406030204" pitchFamily="18" charset="0"/>
                            <a:ea typeface="源ノ角ゴシック JP Medium" panose="020B0600000000000000" pitchFamily="34" charset="-128"/>
                          </a:rPr>
                          <m:t>𝟏</m:t>
                        </m:r>
                      </m:oMath>
                    </m:oMathPara>
                  </a14:m>
                  <a:endParaRPr kumimoji="1" lang="en-US" altLang="ja-JP" sz="1200" b="1" dirty="0">
                    <a:solidFill>
                      <a:srgbClr val="203864"/>
                    </a:solidFill>
                    <a:latin typeface="源ノ角ゴシック JP Medium" panose="020B0600000000000000" pitchFamily="34" charset="-128"/>
                    <a:ea typeface="源ノ角ゴシック JP Medium" panose="020B0600000000000000" pitchFamily="34" charset="-128"/>
                  </a:endParaRPr>
                </a:p>
              </p:txBody>
            </p:sp>
          </mc:Choice>
          <mc:Fallback xmlns="">
            <p:sp>
              <p:nvSpPr>
                <p:cNvPr id="19" name="四角形: 角を丸くする 18">
                  <a:extLst>
                    <a:ext uri="{FF2B5EF4-FFF2-40B4-BE49-F238E27FC236}">
                      <a16:creationId xmlns:a16="http://schemas.microsoft.com/office/drawing/2014/main" id="{8F4F200F-826F-4DE1-8FE0-DD659CB0B858}"/>
                    </a:ext>
                  </a:extLst>
                </p:cNvPr>
                <p:cNvSpPr>
                  <a:spLocks noRot="1" noChangeAspect="1" noMove="1" noResize="1" noEditPoints="1" noAdjustHandles="1" noChangeArrowheads="1" noChangeShapeType="1" noTextEdit="1"/>
                </p:cNvSpPr>
                <p:nvPr/>
              </p:nvSpPr>
              <p:spPr>
                <a:xfrm>
                  <a:off x="6418050" y="3602675"/>
                  <a:ext cx="1020795" cy="376857"/>
                </a:xfrm>
                <a:prstGeom prst="roundRect">
                  <a:avLst>
                    <a:gd name="adj" fmla="val 0"/>
                  </a:avLst>
                </a:prstGeom>
                <a:blipFill>
                  <a:blip r:embed="rId4"/>
                  <a:stretch>
                    <a:fillRect/>
                  </a:stretch>
                </a:blipFill>
                <a:ln>
                  <a:noFill/>
                </a:ln>
              </p:spPr>
              <p:txBody>
                <a:bodyPr/>
                <a:lstStyle/>
                <a:p>
                  <a:r>
                    <a:rPr lang="ja-JP" altLang="en-US">
                      <a:noFill/>
                    </a:rPr>
                    <a:t> </a:t>
                  </a:r>
                </a:p>
              </p:txBody>
            </p:sp>
          </mc:Fallback>
        </mc:AlternateContent>
      </p:grpSp>
      <p:pic>
        <p:nvPicPr>
          <p:cNvPr id="23" name="図 22" descr="テキスト&#10;&#10;自動的に生成された説明">
            <a:extLst>
              <a:ext uri="{FF2B5EF4-FFF2-40B4-BE49-F238E27FC236}">
                <a16:creationId xmlns:a16="http://schemas.microsoft.com/office/drawing/2014/main" id="{B98E1ECC-BE0A-4A4D-939D-AFFB2AF25F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2295" y="3610042"/>
            <a:ext cx="3574480" cy="2769072"/>
          </a:xfrm>
          <a:prstGeom prst="rect">
            <a:avLst/>
          </a:prstGeom>
        </p:spPr>
      </p:pic>
      <p:cxnSp>
        <p:nvCxnSpPr>
          <p:cNvPr id="25" name="直線矢印コネクタ 24">
            <a:extLst>
              <a:ext uri="{FF2B5EF4-FFF2-40B4-BE49-F238E27FC236}">
                <a16:creationId xmlns:a16="http://schemas.microsoft.com/office/drawing/2014/main" id="{16E93D7E-E843-4A33-8F3D-7D7AE7EAB85C}"/>
              </a:ext>
            </a:extLst>
          </p:cNvPr>
          <p:cNvCxnSpPr>
            <a:cxnSpLocks/>
          </p:cNvCxnSpPr>
          <p:nvPr/>
        </p:nvCxnSpPr>
        <p:spPr>
          <a:xfrm flipV="1">
            <a:off x="6096000" y="3856607"/>
            <a:ext cx="0" cy="2315481"/>
          </a:xfrm>
          <a:prstGeom prst="straightConnector1">
            <a:avLst/>
          </a:prstGeom>
          <a:ln w="28575">
            <a:solidFill>
              <a:srgbClr val="20386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457443A3-00AE-4FFC-B9E5-2619D85C0112}"/>
              </a:ext>
            </a:extLst>
          </p:cNvPr>
          <p:cNvCxnSpPr>
            <a:cxnSpLocks/>
          </p:cNvCxnSpPr>
          <p:nvPr/>
        </p:nvCxnSpPr>
        <p:spPr>
          <a:xfrm flipV="1">
            <a:off x="4916535" y="4989582"/>
            <a:ext cx="2358929" cy="9992"/>
          </a:xfrm>
          <a:prstGeom prst="straightConnector1">
            <a:avLst/>
          </a:prstGeom>
          <a:ln w="28575">
            <a:solidFill>
              <a:srgbClr val="203864"/>
            </a:solidFill>
            <a:tailEnd type="triangle"/>
          </a:ln>
        </p:spPr>
        <p:style>
          <a:lnRef idx="1">
            <a:schemeClr val="accent1"/>
          </a:lnRef>
          <a:fillRef idx="0">
            <a:schemeClr val="accent1"/>
          </a:fillRef>
          <a:effectRef idx="0">
            <a:schemeClr val="accent1"/>
          </a:effectRef>
          <a:fontRef idx="minor">
            <a:schemeClr val="tx1"/>
          </a:fontRef>
        </p:style>
      </p:cxnSp>
      <p:sp>
        <p:nvSpPr>
          <p:cNvPr id="22" name="四角形: 角を丸くする 21">
            <a:extLst>
              <a:ext uri="{FF2B5EF4-FFF2-40B4-BE49-F238E27FC236}">
                <a16:creationId xmlns:a16="http://schemas.microsoft.com/office/drawing/2014/main" id="{4E7351FB-9F71-4F4D-A6BC-CB6DAEA9E597}"/>
              </a:ext>
            </a:extLst>
          </p:cNvPr>
          <p:cNvSpPr/>
          <p:nvPr/>
        </p:nvSpPr>
        <p:spPr>
          <a:xfrm>
            <a:off x="7882125" y="3140650"/>
            <a:ext cx="3994819" cy="324863"/>
          </a:xfrm>
          <a:prstGeom prst="roundRect">
            <a:avLst>
              <a:gd name="adj" fmla="val 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latin typeface="源ノ角ゴシック JP Medium" panose="020B0600000000000000" pitchFamily="34" charset="-128"/>
                <a:ea typeface="源ノ角ゴシック JP Medium" panose="020B0600000000000000" pitchFamily="34" charset="-128"/>
              </a:rPr>
              <a:t>This program code: 02_montecarlo/</a:t>
            </a:r>
            <a:r>
              <a:rPr kumimoji="1" lang="en-US" altLang="ja-JP" sz="1200" b="1" dirty="0" err="1">
                <a:latin typeface="源ノ角ゴシック JP Medium" panose="020B0600000000000000" pitchFamily="34" charset="-128"/>
                <a:ea typeface="源ノ角ゴシック JP Medium" panose="020B0600000000000000" pitchFamily="34" charset="-128"/>
              </a:rPr>
              <a:t>calc_pi.ipynb</a:t>
            </a:r>
            <a:endParaRPr kumimoji="1" lang="ja-JP" altLang="en-US" sz="1200" b="1" dirty="0">
              <a:latin typeface="源ノ角ゴシック JP Medium" panose="020B0600000000000000" pitchFamily="34" charset="-128"/>
              <a:ea typeface="源ノ角ゴシック JP Medium" panose="020B0600000000000000" pitchFamily="34" charset="-128"/>
            </a:endParaRPr>
          </a:p>
        </p:txBody>
      </p:sp>
    </p:spTree>
    <p:extLst>
      <p:ext uri="{BB962C8B-B14F-4D97-AF65-F5344CB8AC3E}">
        <p14:creationId xmlns:p14="http://schemas.microsoft.com/office/powerpoint/2010/main" val="3612508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descr="グラフ, ヒストグラム&#10;&#10;自動的に生成された説明">
            <a:extLst>
              <a:ext uri="{FF2B5EF4-FFF2-40B4-BE49-F238E27FC236}">
                <a16:creationId xmlns:a16="http://schemas.microsoft.com/office/drawing/2014/main" id="{7815F364-71ED-4578-96C8-FF743D5C8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3218" y="2196009"/>
            <a:ext cx="5852172" cy="4334188"/>
          </a:xfrm>
          <a:prstGeom prst="rect">
            <a:avLst/>
          </a:prstGeom>
        </p:spPr>
      </p:pic>
      <p:sp>
        <p:nvSpPr>
          <p:cNvPr id="3" name="スライド番号プレースホルダー 2">
            <a:extLst>
              <a:ext uri="{FF2B5EF4-FFF2-40B4-BE49-F238E27FC236}">
                <a16:creationId xmlns:a16="http://schemas.microsoft.com/office/drawing/2014/main" id="{04368DE9-4F22-47E1-B0C9-CEE6E81736BA}"/>
              </a:ext>
            </a:extLst>
          </p:cNvPr>
          <p:cNvSpPr>
            <a:spLocks noGrp="1"/>
          </p:cNvSpPr>
          <p:nvPr>
            <p:ph type="sldNum" sz="quarter" idx="12"/>
          </p:nvPr>
        </p:nvSpPr>
        <p:spPr/>
        <p:txBody>
          <a:bodyPr/>
          <a:lstStyle/>
          <a:p>
            <a:fld id="{61879640-5F62-4E0A-A9C8-B40503558107}" type="slidenum">
              <a:rPr kumimoji="1" lang="ja-JP" altLang="en-US" smtClean="0"/>
              <a:t>6</a:t>
            </a:fld>
            <a:endParaRPr kumimoji="1" lang="ja-JP" altLang="en-US"/>
          </a:p>
        </p:txBody>
      </p:sp>
      <p:sp>
        <p:nvSpPr>
          <p:cNvPr id="6" name="四角形: 角を丸くする 5">
            <a:extLst>
              <a:ext uri="{FF2B5EF4-FFF2-40B4-BE49-F238E27FC236}">
                <a16:creationId xmlns:a16="http://schemas.microsoft.com/office/drawing/2014/main" id="{9F2DF250-1E31-4CBE-8FFF-93DF1433C0CF}"/>
              </a:ext>
            </a:extLst>
          </p:cNvPr>
          <p:cNvSpPr/>
          <p:nvPr/>
        </p:nvSpPr>
        <p:spPr>
          <a:xfrm>
            <a:off x="474453" y="-8627"/>
            <a:ext cx="4666890" cy="681486"/>
          </a:xfrm>
          <a:prstGeom prst="roundRect">
            <a:avLst>
              <a:gd name="adj" fmla="val 0"/>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b="1" dirty="0">
                <a:solidFill>
                  <a:srgbClr val="203864"/>
                </a:solidFill>
                <a:latin typeface="源ノ角ゴシック JP Heavy" panose="020B0A00000000000000" pitchFamily="34" charset="-128"/>
                <a:ea typeface="源ノ角ゴシック JP Heavy" panose="020B0A00000000000000" pitchFamily="34" charset="-128"/>
              </a:rPr>
              <a:t>1.2. </a:t>
            </a:r>
            <a:r>
              <a:rPr lang="ja-JP" altLang="en-US" sz="2000" b="1" dirty="0">
                <a:solidFill>
                  <a:srgbClr val="203864"/>
                </a:solidFill>
                <a:latin typeface="源ノ角ゴシック JP Heavy" panose="020B0A00000000000000" pitchFamily="34" charset="-128"/>
                <a:ea typeface="源ノ角ゴシック JP Heavy" panose="020B0A00000000000000" pitchFamily="34" charset="-128"/>
              </a:rPr>
              <a:t> モンテカルロ法で円周率を求める</a:t>
            </a:r>
            <a:endParaRPr kumimoji="1" lang="ja-JP" altLang="en-US" sz="2000" b="1" dirty="0">
              <a:solidFill>
                <a:srgbClr val="203864"/>
              </a:solidFill>
              <a:latin typeface="源ノ角ゴシック JP Heavy" panose="020B0A00000000000000" pitchFamily="34" charset="-128"/>
              <a:ea typeface="源ノ角ゴシック JP Heavy" panose="020B0A00000000000000" pitchFamily="34" charset="-128"/>
            </a:endParaRPr>
          </a:p>
        </p:txBody>
      </p:sp>
      <p:pic>
        <p:nvPicPr>
          <p:cNvPr id="13" name="図 12" descr="グラフ, ヒストグラム&#10;&#10;自動的に生成された説明">
            <a:extLst>
              <a:ext uri="{FF2B5EF4-FFF2-40B4-BE49-F238E27FC236}">
                <a16:creationId xmlns:a16="http://schemas.microsoft.com/office/drawing/2014/main" id="{E4FEF864-1640-4FBD-BBD6-5CA5E4E31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261" y="2196008"/>
            <a:ext cx="5686811" cy="4265107"/>
          </a:xfrm>
          <a:prstGeom prst="rect">
            <a:avLst/>
          </a:prstGeom>
        </p:spPr>
      </p:pic>
      <p:grpSp>
        <p:nvGrpSpPr>
          <p:cNvPr id="11" name="グループ化 10">
            <a:extLst>
              <a:ext uri="{FF2B5EF4-FFF2-40B4-BE49-F238E27FC236}">
                <a16:creationId xmlns:a16="http://schemas.microsoft.com/office/drawing/2014/main" id="{C8C9D1FC-F962-4C9E-8320-0C06A7987199}"/>
              </a:ext>
            </a:extLst>
          </p:cNvPr>
          <p:cNvGrpSpPr/>
          <p:nvPr/>
        </p:nvGrpSpPr>
        <p:grpSpPr>
          <a:xfrm>
            <a:off x="1010333" y="1064555"/>
            <a:ext cx="3966668" cy="1464884"/>
            <a:chOff x="2534729" y="1089644"/>
            <a:chExt cx="3966668" cy="1464884"/>
          </a:xfrm>
        </p:grpSpPr>
        <p:sp>
          <p:nvSpPr>
            <p:cNvPr id="8" name="四角形: 角を丸くする 7">
              <a:extLst>
                <a:ext uri="{FF2B5EF4-FFF2-40B4-BE49-F238E27FC236}">
                  <a16:creationId xmlns:a16="http://schemas.microsoft.com/office/drawing/2014/main" id="{26C69BBA-18E7-4278-8D3B-B9006909C456}"/>
                </a:ext>
              </a:extLst>
            </p:cNvPr>
            <p:cNvSpPr/>
            <p:nvPr/>
          </p:nvSpPr>
          <p:spPr>
            <a:xfrm>
              <a:off x="2534729" y="1089644"/>
              <a:ext cx="3966668" cy="1464884"/>
            </a:xfrm>
            <a:prstGeom prst="roundRect">
              <a:avLst>
                <a:gd name="adj" fmla="val 0"/>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latin typeface="源ノ角ゴシック JP Medium" panose="020B0600000000000000" pitchFamily="34" charset="-128"/>
                <a:ea typeface="源ノ角ゴシック JP Medium" panose="020B0600000000000000" pitchFamily="34" charset="-128"/>
              </a:endParaRPr>
            </a:p>
          </p:txBody>
        </p:sp>
        <p:sp>
          <p:nvSpPr>
            <p:cNvPr id="9" name="四角形: 角を丸くする 8">
              <a:extLst>
                <a:ext uri="{FF2B5EF4-FFF2-40B4-BE49-F238E27FC236}">
                  <a16:creationId xmlns:a16="http://schemas.microsoft.com/office/drawing/2014/main" id="{A35162D8-16BE-4545-9B2D-666291F7D524}"/>
                </a:ext>
              </a:extLst>
            </p:cNvPr>
            <p:cNvSpPr/>
            <p:nvPr/>
          </p:nvSpPr>
          <p:spPr>
            <a:xfrm>
              <a:off x="2534729" y="1089644"/>
              <a:ext cx="2161591" cy="451029"/>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latin typeface="源ノ角ゴシック JP Medium" panose="020B0600000000000000" pitchFamily="34" charset="-128"/>
                  <a:ea typeface="源ノ角ゴシック JP Medium" panose="020B0600000000000000" pitchFamily="34" charset="-128"/>
                </a:rPr>
                <a:t>試行回数</a:t>
              </a:r>
              <a:r>
                <a:rPr kumimoji="1" lang="en-US" altLang="ja-JP" sz="1400" b="1" dirty="0">
                  <a:latin typeface="源ノ角ゴシック JP Medium" panose="020B0600000000000000" pitchFamily="34" charset="-128"/>
                  <a:ea typeface="源ノ角ゴシック JP Medium" panose="020B0600000000000000" pitchFamily="34" charset="-128"/>
                </a:rPr>
                <a:t>: 100</a:t>
              </a:r>
              <a:r>
                <a:rPr kumimoji="1" lang="ja-JP" altLang="en-US" sz="1400" b="1" dirty="0">
                  <a:latin typeface="源ノ角ゴシック JP Medium" panose="020B0600000000000000" pitchFamily="34" charset="-128"/>
                  <a:ea typeface="源ノ角ゴシック JP Medium" panose="020B0600000000000000" pitchFamily="34" charset="-128"/>
                </a:rPr>
                <a:t>回</a:t>
              </a:r>
            </a:p>
          </p:txBody>
        </p:sp>
        <p:sp>
          <p:nvSpPr>
            <p:cNvPr id="10" name="四角形: 角を丸くする 9">
              <a:extLst>
                <a:ext uri="{FF2B5EF4-FFF2-40B4-BE49-F238E27FC236}">
                  <a16:creationId xmlns:a16="http://schemas.microsoft.com/office/drawing/2014/main" id="{3B73EC40-E45A-4077-BC9D-6F3DA0C4D621}"/>
                </a:ext>
              </a:extLst>
            </p:cNvPr>
            <p:cNvSpPr/>
            <p:nvPr/>
          </p:nvSpPr>
          <p:spPr>
            <a:xfrm>
              <a:off x="2641076" y="1412143"/>
              <a:ext cx="3860321" cy="114238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１回の試行で打つランダムな点の数</a:t>
              </a:r>
              <a:r>
                <a:rPr lang="en-US" altLang="ja-JP" sz="1400" dirty="0">
                  <a:solidFill>
                    <a:schemeClr val="tx1"/>
                  </a:solidFill>
                  <a:latin typeface="源ノ角ゴシック JP Medium" panose="020B0600000000000000" pitchFamily="34" charset="-128"/>
                  <a:ea typeface="源ノ角ゴシック JP Medium" panose="020B0600000000000000" pitchFamily="34" charset="-128"/>
                </a:rPr>
                <a:t>: 10^6</a:t>
              </a:r>
            </a:p>
            <a:p>
              <a:pPr marL="285750" indent="-285750">
                <a:lnSpc>
                  <a:spcPct val="150000"/>
                </a:lnSpc>
                <a:buFont typeface="Arial" panose="020B0604020202020204" pitchFamily="34" charset="0"/>
                <a:buChar char="•"/>
              </a:pP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試行回数</a:t>
              </a:r>
              <a:r>
                <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rPr>
                <a:t>: 100</a:t>
              </a:r>
            </a:p>
          </p:txBody>
        </p:sp>
      </p:grpSp>
      <mc:AlternateContent xmlns:mc="http://schemas.openxmlformats.org/markup-compatibility/2006" xmlns:a14="http://schemas.microsoft.com/office/drawing/2010/main">
        <mc:Choice Requires="a14">
          <p:sp>
            <p:nvSpPr>
              <p:cNvPr id="17" name="四角形: 角を丸くする 16">
                <a:extLst>
                  <a:ext uri="{FF2B5EF4-FFF2-40B4-BE49-F238E27FC236}">
                    <a16:creationId xmlns:a16="http://schemas.microsoft.com/office/drawing/2014/main" id="{EE007D0B-4DAA-49D7-BB6F-B99E96EC2033}"/>
                  </a:ext>
                </a:extLst>
              </p:cNvPr>
              <p:cNvSpPr/>
              <p:nvPr/>
            </p:nvSpPr>
            <p:spPr>
              <a:xfrm>
                <a:off x="1336478" y="6305424"/>
                <a:ext cx="3314376" cy="451029"/>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kumimoji="1" lang="en-US" altLang="ja-JP" sz="1400" b="1" i="1" smtClean="0">
                            <a:latin typeface="Cambria Math" panose="02040503050406030204" pitchFamily="18" charset="0"/>
                            <a:ea typeface="源ノ角ゴシック JP Medium" panose="020B0600000000000000" pitchFamily="34" charset="-128"/>
                          </a:rPr>
                        </m:ctrlPr>
                      </m:sSubPr>
                      <m:e>
                        <m:r>
                          <a:rPr kumimoji="1" lang="ja-JP" altLang="en-US" sz="1400" b="1" i="1" smtClean="0">
                            <a:latin typeface="Cambria Math" panose="02040503050406030204" pitchFamily="18" charset="0"/>
                            <a:ea typeface="源ノ角ゴシック JP Medium" panose="020B0600000000000000" pitchFamily="34" charset="-128"/>
                          </a:rPr>
                          <m:t>𝝅</m:t>
                        </m:r>
                      </m:e>
                      <m:sub>
                        <m:r>
                          <a:rPr kumimoji="1" lang="en-US" altLang="ja-JP" sz="1400" b="1" i="1" smtClean="0">
                            <a:latin typeface="Cambria Math" panose="02040503050406030204" pitchFamily="18" charset="0"/>
                            <a:ea typeface="源ノ角ゴシック JP Medium" panose="020B0600000000000000" pitchFamily="34" charset="-128"/>
                          </a:rPr>
                          <m:t>𝒄𝒂𝒍𝒄</m:t>
                        </m:r>
                      </m:sub>
                    </m:sSub>
                    <m:r>
                      <a:rPr kumimoji="1" lang="en-US" altLang="ja-JP" sz="1400" b="1" i="1" smtClean="0">
                        <a:latin typeface="Cambria Math" panose="02040503050406030204" pitchFamily="18" charset="0"/>
                        <a:ea typeface="源ノ角ゴシック JP Medium" panose="020B0600000000000000" pitchFamily="34" charset="-128"/>
                      </a:rPr>
                      <m:t>=</m:t>
                    </m:r>
                    <m:r>
                      <a:rPr kumimoji="1" lang="en-US" altLang="ja-JP" sz="1400" b="1" i="1" smtClean="0">
                        <a:latin typeface="Cambria Math" panose="02040503050406030204" pitchFamily="18" charset="0"/>
                        <a:ea typeface="源ノ角ゴシック JP Medium" panose="020B0600000000000000" pitchFamily="34" charset="-128"/>
                      </a:rPr>
                      <m:t>𝟑</m:t>
                    </m:r>
                    <m:r>
                      <a:rPr kumimoji="1" lang="en-US" altLang="ja-JP" sz="1400" b="1" i="1" smtClean="0">
                        <a:latin typeface="Cambria Math" panose="02040503050406030204" pitchFamily="18" charset="0"/>
                        <a:ea typeface="源ノ角ゴシック JP Medium" panose="020B0600000000000000" pitchFamily="34" charset="-128"/>
                      </a:rPr>
                      <m:t>.</m:t>
                    </m:r>
                    <m:r>
                      <a:rPr kumimoji="1" lang="en-US" altLang="ja-JP" sz="1400" b="1" i="1" smtClean="0">
                        <a:latin typeface="Cambria Math" panose="02040503050406030204" pitchFamily="18" charset="0"/>
                        <a:ea typeface="源ノ角ゴシック JP Medium" panose="020B0600000000000000" pitchFamily="34" charset="-128"/>
                      </a:rPr>
                      <m:t>𝟏𝟒𝟏𝟔</m:t>
                    </m:r>
                    <m:r>
                      <a:rPr kumimoji="1" lang="en-US" altLang="ja-JP" sz="1400" b="1" i="1" smtClean="0">
                        <a:latin typeface="Cambria Math" panose="02040503050406030204" pitchFamily="18" charset="0"/>
                        <a:ea typeface="源ノ角ゴシック JP Medium" panose="020B0600000000000000" pitchFamily="34" charset="-128"/>
                      </a:rPr>
                      <m:t>±</m:t>
                    </m:r>
                    <m:r>
                      <a:rPr kumimoji="1" lang="en-US" altLang="ja-JP" sz="1400" b="1" i="1" smtClean="0">
                        <a:latin typeface="Cambria Math" panose="02040503050406030204" pitchFamily="18" charset="0"/>
                        <a:ea typeface="源ノ角ゴシック JP Medium" panose="020B0600000000000000" pitchFamily="34" charset="-128"/>
                      </a:rPr>
                      <m:t>𝟎</m:t>
                    </m:r>
                    <m:r>
                      <a:rPr kumimoji="1" lang="en-US" altLang="ja-JP" sz="1400" b="1" i="1" smtClean="0">
                        <a:latin typeface="Cambria Math" panose="02040503050406030204" pitchFamily="18" charset="0"/>
                        <a:ea typeface="源ノ角ゴシック JP Medium" panose="020B0600000000000000" pitchFamily="34" charset="-128"/>
                      </a:rPr>
                      <m:t>.</m:t>
                    </m:r>
                    <m:r>
                      <a:rPr kumimoji="1" lang="en-US" altLang="ja-JP" sz="1400" b="1" i="1" smtClean="0">
                        <a:latin typeface="Cambria Math" panose="02040503050406030204" pitchFamily="18" charset="0"/>
                        <a:ea typeface="源ノ角ゴシック JP Medium" panose="020B0600000000000000" pitchFamily="34" charset="-128"/>
                      </a:rPr>
                      <m:t>𝟎𝟎𝟑𝟕</m:t>
                    </m:r>
                    <m:r>
                      <a:rPr kumimoji="1" lang="en-US" altLang="ja-JP" sz="1400" b="1" i="0" smtClean="0">
                        <a:latin typeface="Cambria Math" panose="02040503050406030204" pitchFamily="18" charset="0"/>
                        <a:ea typeface="源ノ角ゴシック JP Medium" panose="020B0600000000000000" pitchFamily="34" charset="-128"/>
                      </a:rPr>
                      <m:t> </m:t>
                    </m:r>
                  </m:oMath>
                </a14:m>
                <a:r>
                  <a:rPr kumimoji="1" lang="en-US" altLang="ja-JP" sz="1400" b="1" dirty="0">
                    <a:latin typeface="源ノ角ゴシック JP Medium" panose="020B0600000000000000" pitchFamily="34" charset="-128"/>
                    <a:ea typeface="源ノ角ゴシック JP Medium" panose="020B0600000000000000" pitchFamily="34" charset="-128"/>
                  </a:rPr>
                  <a:t>(95% ci)</a:t>
                </a:r>
                <a:endParaRPr kumimoji="1" lang="ja-JP" altLang="en-US" sz="1400" b="1" dirty="0">
                  <a:latin typeface="源ノ角ゴシック JP Medium" panose="020B0600000000000000" pitchFamily="34" charset="-128"/>
                  <a:ea typeface="源ノ角ゴシック JP Medium" panose="020B0600000000000000" pitchFamily="34" charset="-128"/>
                </a:endParaRPr>
              </a:p>
            </p:txBody>
          </p:sp>
        </mc:Choice>
        <mc:Fallback xmlns="">
          <p:sp>
            <p:nvSpPr>
              <p:cNvPr id="17" name="四角形: 角を丸くする 16">
                <a:extLst>
                  <a:ext uri="{FF2B5EF4-FFF2-40B4-BE49-F238E27FC236}">
                    <a16:creationId xmlns:a16="http://schemas.microsoft.com/office/drawing/2014/main" id="{EE007D0B-4DAA-49D7-BB6F-B99E96EC2033}"/>
                  </a:ext>
                </a:extLst>
              </p:cNvPr>
              <p:cNvSpPr>
                <a:spLocks noRot="1" noChangeAspect="1" noMove="1" noResize="1" noEditPoints="1" noAdjustHandles="1" noChangeArrowheads="1" noChangeShapeType="1" noTextEdit="1"/>
              </p:cNvSpPr>
              <p:nvPr/>
            </p:nvSpPr>
            <p:spPr>
              <a:xfrm>
                <a:off x="1336478" y="6305424"/>
                <a:ext cx="3314376" cy="451029"/>
              </a:xfrm>
              <a:prstGeom prst="roundRect">
                <a:avLst>
                  <a:gd name="adj" fmla="val 0"/>
                </a:avLst>
              </a:prstGeom>
              <a:blipFill>
                <a:blip r:embed="rId4"/>
                <a:stretch>
                  <a:fillRect/>
                </a:stretch>
              </a:blipFill>
              <a:ln>
                <a:noFill/>
              </a:ln>
            </p:spPr>
            <p:txBody>
              <a:bodyPr/>
              <a:lstStyle/>
              <a:p>
                <a:r>
                  <a:rPr lang="ja-JP" altLang="en-US">
                    <a:noFill/>
                  </a:rPr>
                  <a:t> </a:t>
                </a:r>
              </a:p>
            </p:txBody>
          </p:sp>
        </mc:Fallback>
      </mc:AlternateContent>
      <p:grpSp>
        <p:nvGrpSpPr>
          <p:cNvPr id="20" name="グループ化 19">
            <a:extLst>
              <a:ext uri="{FF2B5EF4-FFF2-40B4-BE49-F238E27FC236}">
                <a16:creationId xmlns:a16="http://schemas.microsoft.com/office/drawing/2014/main" id="{A349FE91-FC44-456D-BAD8-C65805CEDEE7}"/>
              </a:ext>
            </a:extLst>
          </p:cNvPr>
          <p:cNvGrpSpPr/>
          <p:nvPr/>
        </p:nvGrpSpPr>
        <p:grpSpPr>
          <a:xfrm>
            <a:off x="7108652" y="1064555"/>
            <a:ext cx="3966668" cy="1464884"/>
            <a:chOff x="2534729" y="1089644"/>
            <a:chExt cx="3966668" cy="1464884"/>
          </a:xfrm>
        </p:grpSpPr>
        <p:sp>
          <p:nvSpPr>
            <p:cNvPr id="21" name="四角形: 角を丸くする 20">
              <a:extLst>
                <a:ext uri="{FF2B5EF4-FFF2-40B4-BE49-F238E27FC236}">
                  <a16:creationId xmlns:a16="http://schemas.microsoft.com/office/drawing/2014/main" id="{9491B04E-94B2-49D9-9924-E7D700F1E0F1}"/>
                </a:ext>
              </a:extLst>
            </p:cNvPr>
            <p:cNvSpPr/>
            <p:nvPr/>
          </p:nvSpPr>
          <p:spPr>
            <a:xfrm>
              <a:off x="2534729" y="1089644"/>
              <a:ext cx="3966668" cy="1464884"/>
            </a:xfrm>
            <a:prstGeom prst="roundRect">
              <a:avLst>
                <a:gd name="adj" fmla="val 0"/>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latin typeface="源ノ角ゴシック JP Medium" panose="020B0600000000000000" pitchFamily="34" charset="-128"/>
                <a:ea typeface="源ノ角ゴシック JP Medium" panose="020B0600000000000000" pitchFamily="34" charset="-128"/>
              </a:endParaRPr>
            </a:p>
          </p:txBody>
        </p:sp>
        <p:sp>
          <p:nvSpPr>
            <p:cNvPr id="22" name="四角形: 角を丸くする 21">
              <a:extLst>
                <a:ext uri="{FF2B5EF4-FFF2-40B4-BE49-F238E27FC236}">
                  <a16:creationId xmlns:a16="http://schemas.microsoft.com/office/drawing/2014/main" id="{65EB8C39-97BC-44B5-8799-C264AF712DFA}"/>
                </a:ext>
              </a:extLst>
            </p:cNvPr>
            <p:cNvSpPr/>
            <p:nvPr/>
          </p:nvSpPr>
          <p:spPr>
            <a:xfrm>
              <a:off x="2534729" y="1089644"/>
              <a:ext cx="2161591" cy="451029"/>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latin typeface="源ノ角ゴシック JP Medium" panose="020B0600000000000000" pitchFamily="34" charset="-128"/>
                  <a:ea typeface="源ノ角ゴシック JP Medium" panose="020B0600000000000000" pitchFamily="34" charset="-128"/>
                </a:rPr>
                <a:t>試行回数</a:t>
              </a:r>
              <a:r>
                <a:rPr kumimoji="1" lang="en-US" altLang="ja-JP" sz="1400" b="1" dirty="0">
                  <a:latin typeface="源ノ角ゴシック JP Medium" panose="020B0600000000000000" pitchFamily="34" charset="-128"/>
                  <a:ea typeface="源ノ角ゴシック JP Medium" panose="020B0600000000000000" pitchFamily="34" charset="-128"/>
                </a:rPr>
                <a:t>: 500</a:t>
              </a:r>
              <a:r>
                <a:rPr kumimoji="1" lang="ja-JP" altLang="en-US" sz="1400" b="1" dirty="0">
                  <a:latin typeface="源ノ角ゴシック JP Medium" panose="020B0600000000000000" pitchFamily="34" charset="-128"/>
                  <a:ea typeface="源ノ角ゴシック JP Medium" panose="020B0600000000000000" pitchFamily="34" charset="-128"/>
                </a:rPr>
                <a:t>回</a:t>
              </a:r>
            </a:p>
          </p:txBody>
        </p:sp>
        <p:sp>
          <p:nvSpPr>
            <p:cNvPr id="23" name="四角形: 角を丸くする 22">
              <a:extLst>
                <a:ext uri="{FF2B5EF4-FFF2-40B4-BE49-F238E27FC236}">
                  <a16:creationId xmlns:a16="http://schemas.microsoft.com/office/drawing/2014/main" id="{E7A8AF6B-D352-4631-BAFD-F6DFB0EAE854}"/>
                </a:ext>
              </a:extLst>
            </p:cNvPr>
            <p:cNvSpPr/>
            <p:nvPr/>
          </p:nvSpPr>
          <p:spPr>
            <a:xfrm>
              <a:off x="2641076" y="1412143"/>
              <a:ext cx="3860321" cy="114238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１回の試行で打つランダムな点の数</a:t>
              </a:r>
              <a:r>
                <a:rPr lang="en-US" altLang="ja-JP" sz="1400" dirty="0">
                  <a:solidFill>
                    <a:schemeClr val="tx1"/>
                  </a:solidFill>
                  <a:latin typeface="源ノ角ゴシック JP Medium" panose="020B0600000000000000" pitchFamily="34" charset="-128"/>
                  <a:ea typeface="源ノ角ゴシック JP Medium" panose="020B0600000000000000" pitchFamily="34" charset="-128"/>
                </a:rPr>
                <a:t>: 10^7</a:t>
              </a:r>
            </a:p>
            <a:p>
              <a:pPr marL="285750" indent="-285750">
                <a:lnSpc>
                  <a:spcPct val="150000"/>
                </a:lnSpc>
                <a:buFont typeface="Arial" panose="020B0604020202020204" pitchFamily="34" charset="0"/>
                <a:buChar char="•"/>
              </a:pP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試行回数</a:t>
              </a:r>
              <a:r>
                <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rPr>
                <a:t>: 500</a:t>
              </a:r>
            </a:p>
          </p:txBody>
        </p:sp>
      </p:grpSp>
      <mc:AlternateContent xmlns:mc="http://schemas.openxmlformats.org/markup-compatibility/2006" xmlns:a14="http://schemas.microsoft.com/office/drawing/2010/main">
        <mc:Choice Requires="a14">
          <p:sp>
            <p:nvSpPr>
              <p:cNvPr id="19" name="四角形: 角を丸くする 18">
                <a:extLst>
                  <a:ext uri="{FF2B5EF4-FFF2-40B4-BE49-F238E27FC236}">
                    <a16:creationId xmlns:a16="http://schemas.microsoft.com/office/drawing/2014/main" id="{8D6EB0D3-9CF3-476D-8C9D-85AAFD7A2897}"/>
                  </a:ext>
                </a:extLst>
              </p:cNvPr>
              <p:cNvSpPr/>
              <p:nvPr/>
            </p:nvSpPr>
            <p:spPr>
              <a:xfrm>
                <a:off x="9646286" y="2294137"/>
                <a:ext cx="2424959" cy="1021157"/>
              </a:xfrm>
              <a:prstGeom prst="roundRect">
                <a:avLst>
                  <a:gd name="adj" fmla="val 0"/>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ja-JP" altLang="en-US" sz="1400" i="1">
                        <a:solidFill>
                          <a:schemeClr val="tx1"/>
                        </a:solidFill>
                        <a:latin typeface="Cambria Math" panose="02040503050406030204" pitchFamily="18" charset="0"/>
                        <a:ea typeface="源ノ角ゴシック JP Medium" panose="020B0600000000000000" pitchFamily="34" charset="-128"/>
                      </a:rPr>
                      <m:t>試行回数</m:t>
                    </m:r>
                  </m:oMath>
                </a14:m>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を増やしていくと正規分布に近づく</a:t>
                </a:r>
              </a:p>
            </p:txBody>
          </p:sp>
        </mc:Choice>
        <mc:Fallback xmlns="">
          <p:sp>
            <p:nvSpPr>
              <p:cNvPr id="19" name="四角形: 角を丸くする 18">
                <a:extLst>
                  <a:ext uri="{FF2B5EF4-FFF2-40B4-BE49-F238E27FC236}">
                    <a16:creationId xmlns:a16="http://schemas.microsoft.com/office/drawing/2014/main" id="{8D6EB0D3-9CF3-476D-8C9D-85AAFD7A2897}"/>
                  </a:ext>
                </a:extLst>
              </p:cNvPr>
              <p:cNvSpPr>
                <a:spLocks noRot="1" noChangeAspect="1" noMove="1" noResize="1" noEditPoints="1" noAdjustHandles="1" noChangeArrowheads="1" noChangeShapeType="1" noTextEdit="1"/>
              </p:cNvSpPr>
              <p:nvPr/>
            </p:nvSpPr>
            <p:spPr>
              <a:xfrm>
                <a:off x="9646286" y="2294137"/>
                <a:ext cx="2424959" cy="1021157"/>
              </a:xfrm>
              <a:prstGeom prst="roundRect">
                <a:avLst>
                  <a:gd name="adj" fmla="val 0"/>
                </a:avLst>
              </a:prstGeom>
              <a:blipFill>
                <a:blip r:embed="rId5"/>
                <a:stretch>
                  <a:fillRect/>
                </a:stretch>
              </a:blipFill>
              <a:ln w="38100">
                <a:solidFill>
                  <a:schemeClr val="accent1">
                    <a:lumMod val="50000"/>
                  </a:schemeClr>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四角形: 角を丸くする 27">
                <a:extLst>
                  <a:ext uri="{FF2B5EF4-FFF2-40B4-BE49-F238E27FC236}">
                    <a16:creationId xmlns:a16="http://schemas.microsoft.com/office/drawing/2014/main" id="{7CA89A4B-EA13-4972-AD8A-C4831173CE08}"/>
                  </a:ext>
                </a:extLst>
              </p:cNvPr>
              <p:cNvSpPr/>
              <p:nvPr/>
            </p:nvSpPr>
            <p:spPr>
              <a:xfrm>
                <a:off x="7432116" y="6307394"/>
                <a:ext cx="3314376" cy="451029"/>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kumimoji="1" lang="en-US" altLang="ja-JP" sz="1400" b="1" i="1" smtClean="0">
                            <a:latin typeface="Cambria Math" panose="02040503050406030204" pitchFamily="18" charset="0"/>
                            <a:ea typeface="源ノ角ゴシック JP Medium" panose="020B0600000000000000" pitchFamily="34" charset="-128"/>
                          </a:rPr>
                        </m:ctrlPr>
                      </m:sSubPr>
                      <m:e>
                        <m:r>
                          <a:rPr kumimoji="1" lang="ja-JP" altLang="en-US" sz="1400" b="1" i="1" smtClean="0">
                            <a:latin typeface="Cambria Math" panose="02040503050406030204" pitchFamily="18" charset="0"/>
                            <a:ea typeface="源ノ角ゴシック JP Medium" panose="020B0600000000000000" pitchFamily="34" charset="-128"/>
                          </a:rPr>
                          <m:t>𝝅</m:t>
                        </m:r>
                      </m:e>
                      <m:sub>
                        <m:r>
                          <a:rPr kumimoji="1" lang="en-US" altLang="ja-JP" sz="1400" b="1" i="1" smtClean="0">
                            <a:latin typeface="Cambria Math" panose="02040503050406030204" pitchFamily="18" charset="0"/>
                            <a:ea typeface="源ノ角ゴシック JP Medium" panose="020B0600000000000000" pitchFamily="34" charset="-128"/>
                          </a:rPr>
                          <m:t>𝒄𝒂𝒍𝒄</m:t>
                        </m:r>
                      </m:sub>
                    </m:sSub>
                    <m:r>
                      <a:rPr kumimoji="1" lang="en-US" altLang="ja-JP" sz="1400" b="1" i="1" smtClean="0">
                        <a:latin typeface="Cambria Math" panose="02040503050406030204" pitchFamily="18" charset="0"/>
                        <a:ea typeface="源ノ角ゴシック JP Medium" panose="020B0600000000000000" pitchFamily="34" charset="-128"/>
                      </a:rPr>
                      <m:t>=</m:t>
                    </m:r>
                    <m:r>
                      <a:rPr kumimoji="1" lang="en-US" altLang="ja-JP" sz="1400" b="1" i="1" smtClean="0">
                        <a:latin typeface="Cambria Math" panose="02040503050406030204" pitchFamily="18" charset="0"/>
                        <a:ea typeface="源ノ角ゴシック JP Medium" panose="020B0600000000000000" pitchFamily="34" charset="-128"/>
                      </a:rPr>
                      <m:t>𝟑</m:t>
                    </m:r>
                    <m:r>
                      <a:rPr kumimoji="1" lang="en-US" altLang="ja-JP" sz="1400" b="1" i="1" smtClean="0">
                        <a:latin typeface="Cambria Math" panose="02040503050406030204" pitchFamily="18" charset="0"/>
                        <a:ea typeface="源ノ角ゴシック JP Medium" panose="020B0600000000000000" pitchFamily="34" charset="-128"/>
                      </a:rPr>
                      <m:t>.</m:t>
                    </m:r>
                    <m:r>
                      <a:rPr kumimoji="1" lang="en-US" altLang="ja-JP" sz="1400" b="1" i="1" smtClean="0">
                        <a:latin typeface="Cambria Math" panose="02040503050406030204" pitchFamily="18" charset="0"/>
                        <a:ea typeface="源ノ角ゴシック JP Medium" panose="020B0600000000000000" pitchFamily="34" charset="-128"/>
                      </a:rPr>
                      <m:t>𝟏𝟒𝟏𝟔</m:t>
                    </m:r>
                    <m:r>
                      <a:rPr kumimoji="1" lang="en-US" altLang="ja-JP" sz="1400" b="1" i="1" smtClean="0">
                        <a:latin typeface="Cambria Math" panose="02040503050406030204" pitchFamily="18" charset="0"/>
                        <a:ea typeface="源ノ角ゴシック JP Medium" panose="020B0600000000000000" pitchFamily="34" charset="-128"/>
                      </a:rPr>
                      <m:t>±</m:t>
                    </m:r>
                    <m:r>
                      <a:rPr kumimoji="1" lang="en-US" altLang="ja-JP" sz="1400" b="1" i="1" smtClean="0">
                        <a:latin typeface="Cambria Math" panose="02040503050406030204" pitchFamily="18" charset="0"/>
                        <a:ea typeface="源ノ角ゴシック JP Medium" panose="020B0600000000000000" pitchFamily="34" charset="-128"/>
                      </a:rPr>
                      <m:t>𝟎</m:t>
                    </m:r>
                    <m:r>
                      <a:rPr kumimoji="1" lang="en-US" altLang="ja-JP" sz="1400" b="1" i="1" smtClean="0">
                        <a:latin typeface="Cambria Math" panose="02040503050406030204" pitchFamily="18" charset="0"/>
                        <a:ea typeface="源ノ角ゴシック JP Medium" panose="020B0600000000000000" pitchFamily="34" charset="-128"/>
                      </a:rPr>
                      <m:t>.</m:t>
                    </m:r>
                    <m:r>
                      <a:rPr kumimoji="1" lang="en-US" altLang="ja-JP" sz="1400" b="1" i="1" smtClean="0">
                        <a:latin typeface="Cambria Math" panose="02040503050406030204" pitchFamily="18" charset="0"/>
                        <a:ea typeface="源ノ角ゴシック JP Medium" panose="020B0600000000000000" pitchFamily="34" charset="-128"/>
                      </a:rPr>
                      <m:t>𝟎𝟎</m:t>
                    </m:r>
                    <m:r>
                      <a:rPr kumimoji="1" lang="en-US" altLang="ja-JP" sz="1400" b="1" i="0" smtClean="0">
                        <a:latin typeface="Cambria Math" panose="02040503050406030204" pitchFamily="18" charset="0"/>
                        <a:ea typeface="源ノ角ゴシック JP Medium" panose="020B0600000000000000" pitchFamily="34" charset="-128"/>
                      </a:rPr>
                      <m:t>𝟏𝟎</m:t>
                    </m:r>
                    <m:r>
                      <a:rPr kumimoji="1" lang="en-US" altLang="ja-JP" sz="1400" b="1" i="0" smtClean="0">
                        <a:latin typeface="Cambria Math" panose="02040503050406030204" pitchFamily="18" charset="0"/>
                        <a:ea typeface="源ノ角ゴシック JP Medium" panose="020B0600000000000000" pitchFamily="34" charset="-128"/>
                      </a:rPr>
                      <m:t> </m:t>
                    </m:r>
                  </m:oMath>
                </a14:m>
                <a:r>
                  <a:rPr kumimoji="1" lang="en-US" altLang="ja-JP" sz="1400" b="1" dirty="0">
                    <a:latin typeface="源ノ角ゴシック JP Medium" panose="020B0600000000000000" pitchFamily="34" charset="-128"/>
                    <a:ea typeface="源ノ角ゴシック JP Medium" panose="020B0600000000000000" pitchFamily="34" charset="-128"/>
                  </a:rPr>
                  <a:t>(95% ci)</a:t>
                </a:r>
                <a:endParaRPr kumimoji="1" lang="ja-JP" altLang="en-US" sz="1400" b="1" dirty="0">
                  <a:latin typeface="源ノ角ゴシック JP Medium" panose="020B0600000000000000" pitchFamily="34" charset="-128"/>
                  <a:ea typeface="源ノ角ゴシック JP Medium" panose="020B0600000000000000" pitchFamily="34" charset="-128"/>
                </a:endParaRPr>
              </a:p>
            </p:txBody>
          </p:sp>
        </mc:Choice>
        <mc:Fallback xmlns="">
          <p:sp>
            <p:nvSpPr>
              <p:cNvPr id="28" name="四角形: 角を丸くする 27">
                <a:extLst>
                  <a:ext uri="{FF2B5EF4-FFF2-40B4-BE49-F238E27FC236}">
                    <a16:creationId xmlns:a16="http://schemas.microsoft.com/office/drawing/2014/main" id="{7CA89A4B-EA13-4972-AD8A-C4831173CE08}"/>
                  </a:ext>
                </a:extLst>
              </p:cNvPr>
              <p:cNvSpPr>
                <a:spLocks noRot="1" noChangeAspect="1" noMove="1" noResize="1" noEditPoints="1" noAdjustHandles="1" noChangeArrowheads="1" noChangeShapeType="1" noTextEdit="1"/>
              </p:cNvSpPr>
              <p:nvPr/>
            </p:nvSpPr>
            <p:spPr>
              <a:xfrm>
                <a:off x="7432116" y="6307394"/>
                <a:ext cx="3314376" cy="451029"/>
              </a:xfrm>
              <a:prstGeom prst="roundRect">
                <a:avLst>
                  <a:gd name="adj" fmla="val 0"/>
                </a:avLst>
              </a:prstGeom>
              <a:blipFill>
                <a:blip r:embed="rId6"/>
                <a:stretch>
                  <a:fillRect/>
                </a:stretch>
              </a:blipFill>
              <a:ln>
                <a:noFill/>
              </a:ln>
            </p:spPr>
            <p:txBody>
              <a:bodyPr/>
              <a:lstStyle/>
              <a:p>
                <a:r>
                  <a:rPr lang="ja-JP" altLang="en-US">
                    <a:noFill/>
                  </a:rPr>
                  <a:t> </a:t>
                </a:r>
              </a:p>
            </p:txBody>
          </p:sp>
        </mc:Fallback>
      </mc:AlternateContent>
    </p:spTree>
    <p:extLst>
      <p:ext uri="{BB962C8B-B14F-4D97-AF65-F5344CB8AC3E}">
        <p14:creationId xmlns:p14="http://schemas.microsoft.com/office/powerpoint/2010/main" val="2435721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150C826-DC35-4E20-BDFF-A202C669586B}"/>
              </a:ext>
            </a:extLst>
          </p:cNvPr>
          <p:cNvSpPr>
            <a:spLocks noGrp="1"/>
          </p:cNvSpPr>
          <p:nvPr>
            <p:ph type="sldNum" sz="quarter" idx="12"/>
          </p:nvPr>
        </p:nvSpPr>
        <p:spPr/>
        <p:txBody>
          <a:bodyPr/>
          <a:lstStyle/>
          <a:p>
            <a:fld id="{61879640-5F62-4E0A-A9C8-B40503558107}" type="slidenum">
              <a:rPr kumimoji="1" lang="ja-JP" altLang="en-US" smtClean="0"/>
              <a:t>7</a:t>
            </a:fld>
            <a:endParaRPr kumimoji="1" lang="ja-JP" altLang="en-US"/>
          </a:p>
        </p:txBody>
      </p:sp>
      <p:sp>
        <p:nvSpPr>
          <p:cNvPr id="4" name="四角形: 角を丸くする 3">
            <a:extLst>
              <a:ext uri="{FF2B5EF4-FFF2-40B4-BE49-F238E27FC236}">
                <a16:creationId xmlns:a16="http://schemas.microsoft.com/office/drawing/2014/main" id="{22963E1A-6A37-4332-9CE7-3DDF6DC0FFF3}"/>
              </a:ext>
            </a:extLst>
          </p:cNvPr>
          <p:cNvSpPr/>
          <p:nvPr/>
        </p:nvSpPr>
        <p:spPr>
          <a:xfrm>
            <a:off x="474453" y="-8627"/>
            <a:ext cx="3372928" cy="681486"/>
          </a:xfrm>
          <a:prstGeom prst="roundRect">
            <a:avLst>
              <a:gd name="adj" fmla="val 0"/>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b="1" dirty="0">
                <a:solidFill>
                  <a:srgbClr val="203864"/>
                </a:solidFill>
                <a:latin typeface="源ノ角ゴシック JP Heavy" panose="020B0A00000000000000" pitchFamily="34" charset="-128"/>
                <a:ea typeface="源ノ角ゴシック JP Heavy" panose="020B0A00000000000000" pitchFamily="34" charset="-128"/>
              </a:rPr>
              <a:t>1.3. </a:t>
            </a:r>
            <a:r>
              <a:rPr lang="ja-JP" altLang="en-US" sz="2000" b="1" dirty="0">
                <a:solidFill>
                  <a:srgbClr val="203864"/>
                </a:solidFill>
                <a:latin typeface="源ノ角ゴシック JP Heavy" panose="020B0A00000000000000" pitchFamily="34" charset="-128"/>
                <a:ea typeface="源ノ角ゴシック JP Heavy" panose="020B0A00000000000000" pitchFamily="34" charset="-128"/>
              </a:rPr>
              <a:t> マルコフ連鎖とは</a:t>
            </a:r>
            <a:endParaRPr kumimoji="1" lang="ja-JP" altLang="en-US" sz="2000" b="1" dirty="0">
              <a:solidFill>
                <a:srgbClr val="203864"/>
              </a:solidFill>
              <a:latin typeface="源ノ角ゴシック JP Heavy" panose="020B0A00000000000000" pitchFamily="34" charset="-128"/>
              <a:ea typeface="源ノ角ゴシック JP Heavy" panose="020B0A00000000000000" pitchFamily="34" charset="-128"/>
            </a:endParaRPr>
          </a:p>
        </p:txBody>
      </p:sp>
      <p:sp>
        <p:nvSpPr>
          <p:cNvPr id="5" name="四角形: 角を丸くする 4">
            <a:extLst>
              <a:ext uri="{FF2B5EF4-FFF2-40B4-BE49-F238E27FC236}">
                <a16:creationId xmlns:a16="http://schemas.microsoft.com/office/drawing/2014/main" id="{18B1EBD3-305B-4260-A7B6-25AD0ECC9717}"/>
              </a:ext>
            </a:extLst>
          </p:cNvPr>
          <p:cNvSpPr/>
          <p:nvPr/>
        </p:nvSpPr>
        <p:spPr>
          <a:xfrm>
            <a:off x="2534729" y="1089643"/>
            <a:ext cx="7122542" cy="2447187"/>
          </a:xfrm>
          <a:prstGeom prst="roundRect">
            <a:avLst>
              <a:gd name="adj" fmla="val 0"/>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latin typeface="源ノ角ゴシック JP Medium" panose="020B0600000000000000" pitchFamily="34" charset="-128"/>
              <a:ea typeface="源ノ角ゴシック JP Medium" panose="020B0600000000000000" pitchFamily="34" charset="-128"/>
            </a:endParaRPr>
          </a:p>
        </p:txBody>
      </p:sp>
      <p:sp>
        <p:nvSpPr>
          <p:cNvPr id="6" name="四角形: 角を丸くする 5">
            <a:extLst>
              <a:ext uri="{FF2B5EF4-FFF2-40B4-BE49-F238E27FC236}">
                <a16:creationId xmlns:a16="http://schemas.microsoft.com/office/drawing/2014/main" id="{E77CAE3A-FBC0-482A-A662-D5FC03A0665F}"/>
              </a:ext>
            </a:extLst>
          </p:cNvPr>
          <p:cNvSpPr/>
          <p:nvPr/>
        </p:nvSpPr>
        <p:spPr>
          <a:xfrm>
            <a:off x="2534729" y="1089644"/>
            <a:ext cx="2161591" cy="566627"/>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latin typeface="源ノ角ゴシック JP Medium" panose="020B0600000000000000" pitchFamily="34" charset="-128"/>
                <a:ea typeface="源ノ角ゴシック JP Medium" panose="020B0600000000000000" pitchFamily="34" charset="-128"/>
              </a:rPr>
              <a:t>マルコフ性</a:t>
            </a:r>
            <a:endParaRPr kumimoji="1" lang="en-US" altLang="ja-JP" sz="1400" b="1" dirty="0">
              <a:latin typeface="源ノ角ゴシック JP Medium" panose="020B0600000000000000" pitchFamily="34" charset="-128"/>
              <a:ea typeface="源ノ角ゴシック JP Medium" panose="020B0600000000000000" pitchFamily="34" charset="-128"/>
            </a:endParaRPr>
          </a:p>
        </p:txBody>
      </p:sp>
      <mc:AlternateContent xmlns:mc="http://schemas.openxmlformats.org/markup-compatibility/2006" xmlns:a14="http://schemas.microsoft.com/office/drawing/2010/main">
        <mc:Choice Requires="a14">
          <p:sp>
            <p:nvSpPr>
              <p:cNvPr id="7" name="四角形: 角を丸くする 6">
                <a:extLst>
                  <a:ext uri="{FF2B5EF4-FFF2-40B4-BE49-F238E27FC236}">
                    <a16:creationId xmlns:a16="http://schemas.microsoft.com/office/drawing/2014/main" id="{C026AB52-F0A9-42B0-838E-81E8FB450AC1}"/>
                  </a:ext>
                </a:extLst>
              </p:cNvPr>
              <p:cNvSpPr/>
              <p:nvPr/>
            </p:nvSpPr>
            <p:spPr>
              <a:xfrm>
                <a:off x="3118449" y="1823253"/>
                <a:ext cx="5955102" cy="114238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時刻</a:t>
                </a:r>
                <a14:m>
                  <m:oMath xmlns:m="http://schemas.openxmlformats.org/officeDocument/2006/math">
                    <m:sSub>
                      <m:sSubPr>
                        <m:ctrlPr>
                          <a:rPr kumimoji="1" lang="en-US" altLang="ja-JP" sz="1400" i="1" smtClean="0">
                            <a:solidFill>
                              <a:schemeClr val="tx1"/>
                            </a:solidFill>
                            <a:latin typeface="Cambria Math" panose="02040503050406030204" pitchFamily="18" charset="0"/>
                            <a:ea typeface="源ノ角ゴシック JP Medium" panose="020B0600000000000000" pitchFamily="34" charset="-128"/>
                          </a:rPr>
                        </m:ctrlPr>
                      </m:sSubPr>
                      <m:e>
                        <m:r>
                          <a:rPr kumimoji="1" lang="en-US" altLang="ja-JP" sz="1400" b="0" i="1" smtClean="0">
                            <a:solidFill>
                              <a:schemeClr val="tx1"/>
                            </a:solidFill>
                            <a:latin typeface="Cambria Math" panose="02040503050406030204" pitchFamily="18" charset="0"/>
                            <a:ea typeface="源ノ角ゴシック JP Medium" panose="020B0600000000000000" pitchFamily="34" charset="-128"/>
                          </a:rPr>
                          <m:t>𝑡</m:t>
                        </m:r>
                      </m:e>
                      <m:sub>
                        <m:r>
                          <a:rPr kumimoji="1" lang="en-US" altLang="ja-JP" sz="1400" b="0" i="1" smtClean="0">
                            <a:solidFill>
                              <a:schemeClr val="tx1"/>
                            </a:solidFill>
                            <a:latin typeface="Cambria Math" panose="02040503050406030204" pitchFamily="18" charset="0"/>
                            <a:ea typeface="源ノ角ゴシック JP Medium" panose="020B0600000000000000" pitchFamily="34" charset="-128"/>
                          </a:rPr>
                          <m:t>0</m:t>
                        </m:r>
                      </m:sub>
                    </m:sSub>
                    <m:r>
                      <a:rPr lang="ja-JP" altLang="en-US" sz="1400" i="1">
                        <a:solidFill>
                          <a:schemeClr val="tx1"/>
                        </a:solidFill>
                        <a:latin typeface="Cambria Math" panose="02040503050406030204" pitchFamily="18" charset="0"/>
                        <a:ea typeface="源ノ角ゴシック JP Medium" panose="020B0600000000000000" pitchFamily="34" charset="-128"/>
                      </a:rPr>
                      <m:t>で</m:t>
                    </m:r>
                  </m:oMath>
                </a14:m>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の動的変数</a:t>
                </a:r>
                <a14:m>
                  <m:oMath xmlns:m="http://schemas.openxmlformats.org/officeDocument/2006/math">
                    <m:sSub>
                      <m:sSubPr>
                        <m:ctrlPr>
                          <a:rPr kumimoji="1" lang="en-US" altLang="ja-JP" sz="1400" i="1" smtClean="0">
                            <a:solidFill>
                              <a:schemeClr val="tx1"/>
                            </a:solidFill>
                            <a:latin typeface="Cambria Math" panose="02040503050406030204" pitchFamily="18" charset="0"/>
                            <a:ea typeface="源ノ角ゴシック JP Medium" panose="020B0600000000000000" pitchFamily="34" charset="-128"/>
                          </a:rPr>
                        </m:ctrlPr>
                      </m:sSubPr>
                      <m:e>
                        <m:r>
                          <a:rPr kumimoji="1" lang="en-US" altLang="ja-JP" sz="1400" b="0" i="1" smtClean="0">
                            <a:solidFill>
                              <a:schemeClr val="tx1"/>
                            </a:solidFill>
                            <a:latin typeface="Cambria Math" panose="02040503050406030204" pitchFamily="18" charset="0"/>
                            <a:ea typeface="源ノ角ゴシック JP Medium" panose="020B0600000000000000" pitchFamily="34" charset="-128"/>
                          </a:rPr>
                          <m:t>𝑞</m:t>
                        </m:r>
                      </m:e>
                      <m:sub>
                        <m:r>
                          <a:rPr kumimoji="1" lang="en-US" altLang="ja-JP" sz="1400" b="0" i="1" smtClean="0">
                            <a:solidFill>
                              <a:schemeClr val="tx1"/>
                            </a:solidFill>
                            <a:latin typeface="Cambria Math" panose="02040503050406030204" pitchFamily="18" charset="0"/>
                            <a:ea typeface="源ノ角ゴシック JP Medium" panose="020B0600000000000000" pitchFamily="34" charset="-128"/>
                          </a:rPr>
                          <m:t>0</m:t>
                        </m:r>
                      </m:sub>
                    </m:sSub>
                  </m:oMath>
                </a14:m>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が後の時刻</a:t>
                </a:r>
                <a14:m>
                  <m:oMath xmlns:m="http://schemas.openxmlformats.org/officeDocument/2006/math">
                    <m:sSub>
                      <m:sSubPr>
                        <m:ctrlPr>
                          <a:rPr kumimoji="1" lang="en-US" altLang="ja-JP" sz="1400" i="1" smtClean="0">
                            <a:solidFill>
                              <a:schemeClr val="tx1"/>
                            </a:solidFill>
                            <a:latin typeface="Cambria Math" panose="02040503050406030204" pitchFamily="18" charset="0"/>
                            <a:ea typeface="源ノ角ゴシック JP Medium" panose="020B0600000000000000" pitchFamily="34" charset="-128"/>
                          </a:rPr>
                        </m:ctrlPr>
                      </m:sSubPr>
                      <m:e>
                        <m:r>
                          <a:rPr kumimoji="1" lang="en-US" altLang="ja-JP" sz="1400" b="0" i="1" smtClean="0">
                            <a:solidFill>
                              <a:schemeClr val="tx1"/>
                            </a:solidFill>
                            <a:latin typeface="Cambria Math" panose="02040503050406030204" pitchFamily="18" charset="0"/>
                            <a:ea typeface="源ノ角ゴシック JP Medium" panose="020B0600000000000000" pitchFamily="34" charset="-128"/>
                          </a:rPr>
                          <m:t>𝑡</m:t>
                        </m:r>
                      </m:e>
                      <m:sub>
                        <m:r>
                          <a:rPr kumimoji="1" lang="en-US" altLang="ja-JP" sz="1400" b="0" i="1" smtClean="0">
                            <a:solidFill>
                              <a:schemeClr val="tx1"/>
                            </a:solidFill>
                            <a:latin typeface="Cambria Math" panose="02040503050406030204" pitchFamily="18" charset="0"/>
                            <a:ea typeface="源ノ角ゴシック JP Medium" panose="020B0600000000000000" pitchFamily="34" charset="-128"/>
                          </a:rPr>
                          <m:t>𝑛</m:t>
                        </m:r>
                      </m:sub>
                    </m:sSub>
                  </m:oMath>
                </a14:m>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での動的変数</a:t>
                </a:r>
                <a14:m>
                  <m:oMath xmlns:m="http://schemas.openxmlformats.org/officeDocument/2006/math">
                    <m:sSub>
                      <m:sSubPr>
                        <m:ctrlPr>
                          <a:rPr lang="en-US" altLang="ja-JP" sz="1400" i="1" smtClean="0">
                            <a:solidFill>
                              <a:schemeClr val="tx1"/>
                            </a:solidFill>
                            <a:latin typeface="Cambria Math" panose="02040503050406030204" pitchFamily="18" charset="0"/>
                            <a:ea typeface="源ノ角ゴシック JP Medium" panose="020B0600000000000000" pitchFamily="34" charset="-128"/>
                          </a:rPr>
                        </m:ctrlPr>
                      </m:sSubPr>
                      <m:e>
                        <m:r>
                          <a:rPr lang="en-US" altLang="ja-JP" sz="1400" b="0" i="1" smtClean="0">
                            <a:solidFill>
                              <a:schemeClr val="tx1"/>
                            </a:solidFill>
                            <a:latin typeface="Cambria Math" panose="02040503050406030204" pitchFamily="18" charset="0"/>
                            <a:ea typeface="源ノ角ゴシック JP Medium" panose="020B0600000000000000" pitchFamily="34" charset="-128"/>
                          </a:rPr>
                          <m:t>𝑞</m:t>
                        </m:r>
                      </m:e>
                      <m:sub>
                        <m:r>
                          <a:rPr lang="en-US" altLang="ja-JP" sz="1400" b="0" i="1" smtClean="0">
                            <a:solidFill>
                              <a:schemeClr val="tx1"/>
                            </a:solidFill>
                            <a:latin typeface="Cambria Math" panose="02040503050406030204" pitchFamily="18" charset="0"/>
                            <a:ea typeface="源ノ角ゴシック JP Medium" panose="020B0600000000000000" pitchFamily="34" charset="-128"/>
                          </a:rPr>
                          <m:t>𝑛</m:t>
                        </m:r>
                      </m:sub>
                    </m:sSub>
                  </m:oMath>
                </a14:m>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の値を持つ確率が</a:t>
                </a: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以前の情報とは無関係で</a:t>
                </a:r>
                <a14:m>
                  <m:oMath xmlns:m="http://schemas.openxmlformats.org/officeDocument/2006/math">
                    <m:sSub>
                      <m:sSubPr>
                        <m:ctrlPr>
                          <a:rPr lang="en-US" altLang="ja-JP" sz="1400" i="1" smtClean="0">
                            <a:solidFill>
                              <a:schemeClr val="tx1"/>
                            </a:solidFill>
                            <a:latin typeface="Cambria Math" panose="02040503050406030204" pitchFamily="18" charset="0"/>
                            <a:ea typeface="源ノ角ゴシック JP Medium" panose="020B0600000000000000" pitchFamily="34" charset="-128"/>
                          </a:rPr>
                        </m:ctrlPr>
                      </m:sSubPr>
                      <m:e>
                        <m:r>
                          <a:rPr lang="en-US" altLang="ja-JP" sz="1400" b="0" i="1" smtClean="0">
                            <a:solidFill>
                              <a:schemeClr val="tx1"/>
                            </a:solidFill>
                            <a:latin typeface="Cambria Math" panose="02040503050406030204" pitchFamily="18" charset="0"/>
                            <a:ea typeface="源ノ角ゴシック JP Medium" panose="020B0600000000000000" pitchFamily="34" charset="-128"/>
                          </a:rPr>
                          <m:t>𝑡</m:t>
                        </m:r>
                      </m:e>
                      <m:sub>
                        <m:r>
                          <a:rPr lang="en-US" altLang="ja-JP" sz="1400" b="0" i="1" smtClean="0">
                            <a:solidFill>
                              <a:schemeClr val="tx1"/>
                            </a:solidFill>
                            <a:latin typeface="Cambria Math" panose="02040503050406030204" pitchFamily="18" charset="0"/>
                            <a:ea typeface="源ノ角ゴシック JP Medium" panose="020B0600000000000000" pitchFamily="34" charset="-128"/>
                          </a:rPr>
                          <m:t>𝑛</m:t>
                        </m:r>
                        <m:r>
                          <a:rPr lang="en-US" altLang="ja-JP" sz="1400" b="0" i="1" smtClean="0">
                            <a:solidFill>
                              <a:schemeClr val="tx1"/>
                            </a:solidFill>
                            <a:latin typeface="Cambria Math" panose="02040503050406030204" pitchFamily="18" charset="0"/>
                            <a:ea typeface="源ノ角ゴシック JP Medium" panose="020B0600000000000000" pitchFamily="34" charset="-128"/>
                          </a:rPr>
                          <m:t>−1</m:t>
                        </m:r>
                      </m:sub>
                    </m:sSub>
                    <m:r>
                      <a:rPr kumimoji="1" lang="ja-JP" altLang="en-US" sz="1400" i="1">
                        <a:solidFill>
                          <a:schemeClr val="tx1"/>
                        </a:solidFill>
                        <a:latin typeface="Cambria Math" panose="02040503050406030204" pitchFamily="18" charset="0"/>
                        <a:ea typeface="源ノ角ゴシック JP Medium" panose="020B0600000000000000" pitchFamily="34" charset="-128"/>
                      </a:rPr>
                      <m:t>の</m:t>
                    </m:r>
                  </m:oMath>
                </a14:m>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状態にのみ依存</a:t>
                </a:r>
                <a:endPar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p:txBody>
          </p:sp>
        </mc:Choice>
        <mc:Fallback xmlns="">
          <p:sp>
            <p:nvSpPr>
              <p:cNvPr id="7" name="四角形: 角を丸くする 6">
                <a:extLst>
                  <a:ext uri="{FF2B5EF4-FFF2-40B4-BE49-F238E27FC236}">
                    <a16:creationId xmlns:a16="http://schemas.microsoft.com/office/drawing/2014/main" id="{C026AB52-F0A9-42B0-838E-81E8FB450AC1}"/>
                  </a:ext>
                </a:extLst>
              </p:cNvPr>
              <p:cNvSpPr>
                <a:spLocks noRot="1" noChangeAspect="1" noMove="1" noResize="1" noEditPoints="1" noAdjustHandles="1" noChangeArrowheads="1" noChangeShapeType="1" noTextEdit="1"/>
              </p:cNvSpPr>
              <p:nvPr/>
            </p:nvSpPr>
            <p:spPr>
              <a:xfrm>
                <a:off x="3118449" y="1823253"/>
                <a:ext cx="5955102" cy="1142385"/>
              </a:xfrm>
              <a:prstGeom prst="roundRect">
                <a:avLst>
                  <a:gd name="adj" fmla="val 0"/>
                </a:avLst>
              </a:prstGeom>
              <a:blipFill>
                <a:blip r:embed="rId2"/>
                <a:stretch>
                  <a:fillRect l="-205"/>
                </a:stretch>
              </a:blipFill>
              <a:ln>
                <a:noFill/>
              </a:ln>
            </p:spPr>
            <p:txBody>
              <a:bodyPr/>
              <a:lstStyle/>
              <a:p>
                <a:r>
                  <a:rPr lang="ja-JP" altLang="en-US">
                    <a:noFill/>
                  </a:rPr>
                  <a:t> </a:t>
                </a:r>
              </a:p>
            </p:txBody>
          </p:sp>
        </mc:Fallback>
      </mc:AlternateContent>
      <p:grpSp>
        <p:nvGrpSpPr>
          <p:cNvPr id="20" name="グループ化 19">
            <a:extLst>
              <a:ext uri="{FF2B5EF4-FFF2-40B4-BE49-F238E27FC236}">
                <a16:creationId xmlns:a16="http://schemas.microsoft.com/office/drawing/2014/main" id="{ED48FAF7-F5AA-4BF1-B826-D1C3543DF07D}"/>
              </a:ext>
            </a:extLst>
          </p:cNvPr>
          <p:cNvGrpSpPr/>
          <p:nvPr/>
        </p:nvGrpSpPr>
        <p:grpSpPr>
          <a:xfrm>
            <a:off x="2221847" y="3429000"/>
            <a:ext cx="4009537" cy="3130852"/>
            <a:chOff x="2989598" y="3476913"/>
            <a:chExt cx="4009537" cy="3130852"/>
          </a:xfrm>
        </p:grpSpPr>
        <p:sp>
          <p:nvSpPr>
            <p:cNvPr id="8" name="正方形/長方形 7">
              <a:extLst>
                <a:ext uri="{FF2B5EF4-FFF2-40B4-BE49-F238E27FC236}">
                  <a16:creationId xmlns:a16="http://schemas.microsoft.com/office/drawing/2014/main" id="{DBEC1ADC-511C-4723-988F-F082A79FF5D3}"/>
                </a:ext>
              </a:extLst>
            </p:cNvPr>
            <p:cNvSpPr/>
            <p:nvPr/>
          </p:nvSpPr>
          <p:spPr>
            <a:xfrm>
              <a:off x="4231256" y="4270440"/>
              <a:ext cx="2169543" cy="2169543"/>
            </a:xfrm>
            <a:prstGeom prst="rect">
              <a:avLst/>
            </a:prstGeom>
            <a:noFill/>
            <a:ln w="28575">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13137FB6-7474-4B18-8618-CB2C5F694498}"/>
                </a:ext>
              </a:extLst>
            </p:cNvPr>
            <p:cNvSpPr/>
            <p:nvPr/>
          </p:nvSpPr>
          <p:spPr>
            <a:xfrm>
              <a:off x="4063474" y="4102658"/>
              <a:ext cx="335564" cy="335564"/>
            </a:xfrm>
            <a:prstGeom prst="ellipse">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B5F7DD49-7A9B-46E1-A8AC-6A7292BC2D0E}"/>
                </a:ext>
              </a:extLst>
            </p:cNvPr>
            <p:cNvSpPr/>
            <p:nvPr/>
          </p:nvSpPr>
          <p:spPr>
            <a:xfrm>
              <a:off x="6232583" y="4106903"/>
              <a:ext cx="335564" cy="335564"/>
            </a:xfrm>
            <a:prstGeom prst="ellipse">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A148EE89-A702-4380-A506-B7F093CA45A7}"/>
                </a:ext>
              </a:extLst>
            </p:cNvPr>
            <p:cNvSpPr/>
            <p:nvPr/>
          </p:nvSpPr>
          <p:spPr>
            <a:xfrm>
              <a:off x="4063474" y="6272201"/>
              <a:ext cx="335564" cy="335564"/>
            </a:xfrm>
            <a:prstGeom prst="ellipse">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93532EF1-37DA-48B2-A6FB-5854B859C27E}"/>
                </a:ext>
              </a:extLst>
            </p:cNvPr>
            <p:cNvSpPr/>
            <p:nvPr/>
          </p:nvSpPr>
          <p:spPr>
            <a:xfrm>
              <a:off x="6232583" y="6272201"/>
              <a:ext cx="335564" cy="335564"/>
            </a:xfrm>
            <a:prstGeom prst="ellipse">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0A14B290-06A5-443A-BE76-938160BD2F76}"/>
                </a:ext>
              </a:extLst>
            </p:cNvPr>
            <p:cNvSpPr/>
            <p:nvPr/>
          </p:nvSpPr>
          <p:spPr>
            <a:xfrm>
              <a:off x="4196317" y="3766091"/>
              <a:ext cx="625033" cy="50859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rgbClr val="203864"/>
                  </a:solidFill>
                  <a:latin typeface="源ノ角ゴシック JP Medium" panose="020B0600000000000000" pitchFamily="34" charset="-128"/>
                  <a:ea typeface="源ノ角ゴシック JP Medium" panose="020B0600000000000000" pitchFamily="34" charset="-128"/>
                </a:rPr>
                <a:t>A</a:t>
              </a:r>
              <a:endParaRPr kumimoji="1" lang="ja-JP" altLang="en-US" sz="1600" b="1" dirty="0">
                <a:solidFill>
                  <a:srgbClr val="203864"/>
                </a:solidFill>
                <a:latin typeface="源ノ角ゴシック JP Medium" panose="020B0600000000000000" pitchFamily="34" charset="-128"/>
                <a:ea typeface="源ノ角ゴシック JP Medium" panose="020B0600000000000000" pitchFamily="34" charset="-128"/>
              </a:endParaRPr>
            </a:p>
          </p:txBody>
        </p:sp>
        <p:sp>
          <p:nvSpPr>
            <p:cNvPr id="14" name="四角形: 角を丸くする 13">
              <a:extLst>
                <a:ext uri="{FF2B5EF4-FFF2-40B4-BE49-F238E27FC236}">
                  <a16:creationId xmlns:a16="http://schemas.microsoft.com/office/drawing/2014/main" id="{371F8EFD-3BFB-4A59-80C2-6294CEA6EA78}"/>
                </a:ext>
              </a:extLst>
            </p:cNvPr>
            <p:cNvSpPr/>
            <p:nvPr/>
          </p:nvSpPr>
          <p:spPr>
            <a:xfrm>
              <a:off x="6374102" y="5931389"/>
              <a:ext cx="625033" cy="50859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rgbClr val="203864"/>
                  </a:solidFill>
                  <a:latin typeface="源ノ角ゴシック JP Medium" panose="020B0600000000000000" pitchFamily="34" charset="-128"/>
                  <a:ea typeface="源ノ角ゴシック JP Medium" panose="020B0600000000000000" pitchFamily="34" charset="-128"/>
                </a:rPr>
                <a:t>D</a:t>
              </a:r>
              <a:endParaRPr kumimoji="1" lang="ja-JP" altLang="en-US" sz="1600" b="1" dirty="0">
                <a:solidFill>
                  <a:srgbClr val="203864"/>
                </a:solidFill>
                <a:latin typeface="源ノ角ゴシック JP Medium" panose="020B0600000000000000" pitchFamily="34" charset="-128"/>
                <a:ea typeface="源ノ角ゴシック JP Medium" panose="020B0600000000000000" pitchFamily="34" charset="-128"/>
              </a:endParaRPr>
            </a:p>
          </p:txBody>
        </p:sp>
        <p:sp>
          <p:nvSpPr>
            <p:cNvPr id="15" name="四角形: 角を丸くする 14">
              <a:extLst>
                <a:ext uri="{FF2B5EF4-FFF2-40B4-BE49-F238E27FC236}">
                  <a16:creationId xmlns:a16="http://schemas.microsoft.com/office/drawing/2014/main" id="{BF0B2666-1820-4572-960C-61991F5544D3}"/>
                </a:ext>
              </a:extLst>
            </p:cNvPr>
            <p:cNvSpPr/>
            <p:nvPr/>
          </p:nvSpPr>
          <p:spPr>
            <a:xfrm>
              <a:off x="6342378" y="3786584"/>
              <a:ext cx="625033" cy="50859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b="1" dirty="0">
                  <a:solidFill>
                    <a:srgbClr val="203864"/>
                  </a:solidFill>
                  <a:latin typeface="源ノ角ゴシック JP Medium" panose="020B0600000000000000" pitchFamily="34" charset="-128"/>
                  <a:ea typeface="源ノ角ゴシック JP Medium" panose="020B0600000000000000" pitchFamily="34" charset="-128"/>
                </a:rPr>
                <a:t>B</a:t>
              </a:r>
              <a:endParaRPr kumimoji="1" lang="ja-JP" altLang="en-US" sz="1600" b="1" dirty="0">
                <a:solidFill>
                  <a:srgbClr val="203864"/>
                </a:solidFill>
                <a:latin typeface="源ノ角ゴシック JP Medium" panose="020B0600000000000000" pitchFamily="34" charset="-128"/>
                <a:ea typeface="源ノ角ゴシック JP Medium" panose="020B0600000000000000" pitchFamily="34" charset="-128"/>
              </a:endParaRPr>
            </a:p>
          </p:txBody>
        </p:sp>
        <p:sp>
          <p:nvSpPr>
            <p:cNvPr id="16" name="四角形: 角を丸くする 15">
              <a:extLst>
                <a:ext uri="{FF2B5EF4-FFF2-40B4-BE49-F238E27FC236}">
                  <a16:creationId xmlns:a16="http://schemas.microsoft.com/office/drawing/2014/main" id="{F5DF1B0A-7A54-4FC2-8B19-8829A1B3FD7D}"/>
                </a:ext>
              </a:extLst>
            </p:cNvPr>
            <p:cNvSpPr/>
            <p:nvPr/>
          </p:nvSpPr>
          <p:spPr>
            <a:xfrm>
              <a:off x="4254303" y="5931389"/>
              <a:ext cx="625033" cy="508594"/>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rgbClr val="203864"/>
                  </a:solidFill>
                  <a:latin typeface="源ノ角ゴシック JP Medium" panose="020B0600000000000000" pitchFamily="34" charset="-128"/>
                  <a:ea typeface="源ノ角ゴシック JP Medium" panose="020B0600000000000000" pitchFamily="34" charset="-128"/>
                </a:rPr>
                <a:t>C</a:t>
              </a:r>
              <a:endParaRPr kumimoji="1" lang="ja-JP" altLang="en-US" sz="1600" b="1" dirty="0">
                <a:solidFill>
                  <a:srgbClr val="203864"/>
                </a:solidFill>
                <a:latin typeface="源ノ角ゴシック JP Medium" panose="020B0600000000000000" pitchFamily="34" charset="-128"/>
                <a:ea typeface="源ノ角ゴシック JP Medium" panose="020B0600000000000000" pitchFamily="34" charset="-128"/>
              </a:endParaRPr>
            </a:p>
          </p:txBody>
        </p:sp>
        <p:pic>
          <p:nvPicPr>
            <p:cNvPr id="19" name="グラフィックス 18" descr="おもちゃのサル">
              <a:extLst>
                <a:ext uri="{FF2B5EF4-FFF2-40B4-BE49-F238E27FC236}">
                  <a16:creationId xmlns:a16="http://schemas.microsoft.com/office/drawing/2014/main" id="{0C461EC4-7F0C-4893-B8FA-BD062F12E9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89598" y="3476913"/>
              <a:ext cx="1354256" cy="1354256"/>
            </a:xfrm>
            <a:prstGeom prst="rect">
              <a:avLst/>
            </a:prstGeom>
          </p:spPr>
        </p:pic>
      </p:grpSp>
      <p:sp>
        <p:nvSpPr>
          <p:cNvPr id="23" name="四角形: 角を丸くする 22">
            <a:extLst>
              <a:ext uri="{FF2B5EF4-FFF2-40B4-BE49-F238E27FC236}">
                <a16:creationId xmlns:a16="http://schemas.microsoft.com/office/drawing/2014/main" id="{2B2707AD-8B52-4D21-8512-CD45B07F68DD}"/>
              </a:ext>
            </a:extLst>
          </p:cNvPr>
          <p:cNvSpPr/>
          <p:nvPr/>
        </p:nvSpPr>
        <p:spPr>
          <a:xfrm>
            <a:off x="7102712" y="2828687"/>
            <a:ext cx="3628547" cy="79363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b="1" dirty="0">
                <a:solidFill>
                  <a:schemeClr val="accent6">
                    <a:lumMod val="50000"/>
                  </a:schemeClr>
                </a:solidFill>
                <a:latin typeface="源ノ角ゴシック JP Medium" panose="020B0600000000000000" pitchFamily="34" charset="-128"/>
                <a:ea typeface="源ノ角ゴシック JP Medium" panose="020B0600000000000000" pitchFamily="34" charset="-128"/>
              </a:rPr>
              <a:t>時間が離散、有限で、すべての</a:t>
            </a:r>
            <a:r>
              <a:rPr lang="en-US" altLang="ja-JP" sz="1600" b="1" dirty="0">
                <a:solidFill>
                  <a:schemeClr val="accent6">
                    <a:lumMod val="50000"/>
                  </a:schemeClr>
                </a:solidFill>
                <a:latin typeface="源ノ角ゴシック JP Medium" panose="020B0600000000000000" pitchFamily="34" charset="-128"/>
                <a:ea typeface="源ノ角ゴシック JP Medium" panose="020B0600000000000000" pitchFamily="34" charset="-128"/>
              </a:rPr>
              <a:t> n </a:t>
            </a:r>
            <a:r>
              <a:rPr lang="ja-JP" altLang="en-US" sz="1600" b="1" dirty="0">
                <a:solidFill>
                  <a:schemeClr val="accent6">
                    <a:lumMod val="50000"/>
                  </a:schemeClr>
                </a:solidFill>
                <a:latin typeface="源ノ角ゴシック JP Medium" panose="020B0600000000000000" pitchFamily="34" charset="-128"/>
                <a:ea typeface="源ノ角ゴシック JP Medium" panose="020B0600000000000000" pitchFamily="34" charset="-128"/>
              </a:rPr>
              <a:t>でこれに従う過程をマルコフ連鎖</a:t>
            </a:r>
            <a:endParaRPr kumimoji="1" lang="ja-JP" altLang="en-US" sz="1600" b="1" dirty="0">
              <a:solidFill>
                <a:schemeClr val="accent6">
                  <a:lumMod val="50000"/>
                </a:schemeClr>
              </a:solidFill>
              <a:latin typeface="源ノ角ゴシック JP Medium" panose="020B0600000000000000" pitchFamily="34" charset="-128"/>
              <a:ea typeface="源ノ角ゴシック JP Medium" panose="020B0600000000000000" pitchFamily="34" charset="-128"/>
            </a:endParaRPr>
          </a:p>
        </p:txBody>
      </p:sp>
      <p:grpSp>
        <p:nvGrpSpPr>
          <p:cNvPr id="24" name="グループ化 23">
            <a:extLst>
              <a:ext uri="{FF2B5EF4-FFF2-40B4-BE49-F238E27FC236}">
                <a16:creationId xmlns:a16="http://schemas.microsoft.com/office/drawing/2014/main" id="{2A6406B8-8EA3-42E4-86AA-7D4FC3D2E725}"/>
              </a:ext>
            </a:extLst>
          </p:cNvPr>
          <p:cNvGrpSpPr/>
          <p:nvPr/>
        </p:nvGrpSpPr>
        <p:grpSpPr>
          <a:xfrm rot="16200000">
            <a:off x="6673223" y="3040016"/>
            <a:ext cx="369505" cy="340105"/>
            <a:chOff x="2070338" y="2594395"/>
            <a:chExt cx="560717" cy="998509"/>
          </a:xfrm>
          <a:solidFill>
            <a:schemeClr val="accent6">
              <a:lumMod val="50000"/>
            </a:schemeClr>
          </a:solidFill>
        </p:grpSpPr>
        <p:sp>
          <p:nvSpPr>
            <p:cNvPr id="25" name="正方形/長方形 24">
              <a:extLst>
                <a:ext uri="{FF2B5EF4-FFF2-40B4-BE49-F238E27FC236}">
                  <a16:creationId xmlns:a16="http://schemas.microsoft.com/office/drawing/2014/main" id="{FAD100FD-F9CF-472E-A7C5-2FFE8FAD35AF}"/>
                </a:ext>
              </a:extLst>
            </p:cNvPr>
            <p:cNvSpPr/>
            <p:nvPr/>
          </p:nvSpPr>
          <p:spPr>
            <a:xfrm>
              <a:off x="2238554" y="2594395"/>
              <a:ext cx="224287" cy="711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sp>
          <p:nvSpPr>
            <p:cNvPr id="26" name="二等辺三角形 25">
              <a:extLst>
                <a:ext uri="{FF2B5EF4-FFF2-40B4-BE49-F238E27FC236}">
                  <a16:creationId xmlns:a16="http://schemas.microsoft.com/office/drawing/2014/main" id="{693C87EE-CB3F-4B89-8517-6DA8241E64DC}"/>
                </a:ext>
              </a:extLst>
            </p:cNvPr>
            <p:cNvSpPr/>
            <p:nvPr/>
          </p:nvSpPr>
          <p:spPr>
            <a:xfrm rot="10800000">
              <a:off x="2070338" y="3144332"/>
              <a:ext cx="560717" cy="4485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grpSp>
    </p:spTree>
    <p:extLst>
      <p:ext uri="{BB962C8B-B14F-4D97-AF65-F5344CB8AC3E}">
        <p14:creationId xmlns:p14="http://schemas.microsoft.com/office/powerpoint/2010/main" val="187575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4F18034-7E17-4C90-8CB9-6CA7441EE812}"/>
              </a:ext>
            </a:extLst>
          </p:cNvPr>
          <p:cNvSpPr>
            <a:spLocks noGrp="1"/>
          </p:cNvSpPr>
          <p:nvPr>
            <p:ph type="sldNum" sz="quarter" idx="12"/>
          </p:nvPr>
        </p:nvSpPr>
        <p:spPr/>
        <p:txBody>
          <a:bodyPr/>
          <a:lstStyle/>
          <a:p>
            <a:fld id="{61879640-5F62-4E0A-A9C8-B40503558107}" type="slidenum">
              <a:rPr kumimoji="1" lang="ja-JP" altLang="en-US" smtClean="0"/>
              <a:t>8</a:t>
            </a:fld>
            <a:endParaRPr kumimoji="1" lang="ja-JP" altLang="en-US"/>
          </a:p>
        </p:txBody>
      </p:sp>
      <p:sp>
        <p:nvSpPr>
          <p:cNvPr id="4" name="四角形: 角を丸くする 3">
            <a:extLst>
              <a:ext uri="{FF2B5EF4-FFF2-40B4-BE49-F238E27FC236}">
                <a16:creationId xmlns:a16="http://schemas.microsoft.com/office/drawing/2014/main" id="{9052F1C3-57C4-4109-AA29-932E1BCEE7F1}"/>
              </a:ext>
            </a:extLst>
          </p:cNvPr>
          <p:cNvSpPr/>
          <p:nvPr/>
        </p:nvSpPr>
        <p:spPr>
          <a:xfrm>
            <a:off x="471576" y="-8627"/>
            <a:ext cx="3548333" cy="681486"/>
          </a:xfrm>
          <a:prstGeom prst="roundRect">
            <a:avLst>
              <a:gd name="adj" fmla="val 0"/>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b="1" dirty="0">
                <a:solidFill>
                  <a:srgbClr val="203864"/>
                </a:solidFill>
                <a:latin typeface="源ノ角ゴシック JP Heavy" panose="020B0A00000000000000" pitchFamily="34" charset="-128"/>
                <a:ea typeface="源ノ角ゴシック JP Heavy" panose="020B0A00000000000000" pitchFamily="34" charset="-128"/>
              </a:rPr>
              <a:t>1.3. </a:t>
            </a:r>
            <a:r>
              <a:rPr lang="ja-JP" altLang="en-US" sz="2000" b="1" dirty="0">
                <a:solidFill>
                  <a:srgbClr val="203864"/>
                </a:solidFill>
                <a:latin typeface="源ノ角ゴシック JP Heavy" panose="020B0A00000000000000" pitchFamily="34" charset="-128"/>
                <a:ea typeface="源ノ角ゴシック JP Heavy" panose="020B0A00000000000000" pitchFamily="34" charset="-128"/>
              </a:rPr>
              <a:t> マルコフ連鎖の例</a:t>
            </a:r>
            <a:endParaRPr kumimoji="1" lang="ja-JP" altLang="en-US" sz="2000" b="1" dirty="0">
              <a:solidFill>
                <a:srgbClr val="203864"/>
              </a:solidFill>
              <a:latin typeface="源ノ角ゴシック JP Heavy" panose="020B0A00000000000000" pitchFamily="34" charset="-128"/>
              <a:ea typeface="源ノ角ゴシック JP Heavy" panose="020B0A00000000000000" pitchFamily="34" charset="-128"/>
            </a:endParaRPr>
          </a:p>
        </p:txBody>
      </p:sp>
      <p:sp>
        <p:nvSpPr>
          <p:cNvPr id="5" name="四角形: 角を丸くする 4">
            <a:extLst>
              <a:ext uri="{FF2B5EF4-FFF2-40B4-BE49-F238E27FC236}">
                <a16:creationId xmlns:a16="http://schemas.microsoft.com/office/drawing/2014/main" id="{5366F083-6AE7-4DCC-BCA5-DA2161F45240}"/>
              </a:ext>
            </a:extLst>
          </p:cNvPr>
          <p:cNvSpPr/>
          <p:nvPr/>
        </p:nvSpPr>
        <p:spPr>
          <a:xfrm>
            <a:off x="2534729" y="1089643"/>
            <a:ext cx="7122542" cy="5002447"/>
          </a:xfrm>
          <a:prstGeom prst="roundRect">
            <a:avLst>
              <a:gd name="adj" fmla="val 0"/>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latin typeface="源ノ角ゴシック JP Medium" panose="020B0600000000000000" pitchFamily="34" charset="-128"/>
              <a:ea typeface="源ノ角ゴシック JP Medium" panose="020B0600000000000000" pitchFamily="34" charset="-128"/>
            </a:endParaRPr>
          </a:p>
        </p:txBody>
      </p:sp>
      <p:sp>
        <p:nvSpPr>
          <p:cNvPr id="6" name="四角形: 角を丸くする 5">
            <a:extLst>
              <a:ext uri="{FF2B5EF4-FFF2-40B4-BE49-F238E27FC236}">
                <a16:creationId xmlns:a16="http://schemas.microsoft.com/office/drawing/2014/main" id="{DED2C20E-DB0C-432B-8D4F-B745A14C492F}"/>
              </a:ext>
            </a:extLst>
          </p:cNvPr>
          <p:cNvSpPr/>
          <p:nvPr/>
        </p:nvSpPr>
        <p:spPr>
          <a:xfrm>
            <a:off x="2534729" y="1089644"/>
            <a:ext cx="2161591" cy="566627"/>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latin typeface="源ノ角ゴシック JP Medium" panose="020B0600000000000000" pitchFamily="34" charset="-128"/>
                <a:ea typeface="源ノ角ゴシック JP Medium" panose="020B0600000000000000" pitchFamily="34" charset="-128"/>
              </a:rPr>
              <a:t>名古屋の天気</a:t>
            </a:r>
            <a:endParaRPr kumimoji="1" lang="en-US" altLang="ja-JP" sz="1400" b="1" dirty="0">
              <a:latin typeface="源ノ角ゴシック JP Medium" panose="020B0600000000000000" pitchFamily="34" charset="-128"/>
              <a:ea typeface="源ノ角ゴシック JP Medium" panose="020B0600000000000000" pitchFamily="34" charset="-128"/>
            </a:endParaRPr>
          </a:p>
        </p:txBody>
      </p:sp>
      <p:sp>
        <p:nvSpPr>
          <p:cNvPr id="7" name="四角形: 角を丸くする 6">
            <a:extLst>
              <a:ext uri="{FF2B5EF4-FFF2-40B4-BE49-F238E27FC236}">
                <a16:creationId xmlns:a16="http://schemas.microsoft.com/office/drawing/2014/main" id="{F5384B61-0CB9-47A4-AABD-5E21D25CFE2A}"/>
              </a:ext>
            </a:extLst>
          </p:cNvPr>
          <p:cNvSpPr/>
          <p:nvPr/>
        </p:nvSpPr>
        <p:spPr>
          <a:xfrm>
            <a:off x="3118449" y="1823253"/>
            <a:ext cx="5955102" cy="114238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kumimoji="1" lang="ja-JP" altLang="en-US" sz="1400" b="1" dirty="0">
                <a:solidFill>
                  <a:schemeClr val="tx1"/>
                </a:solidFill>
                <a:latin typeface="源ノ角ゴシック JP Medium" panose="020B0600000000000000" pitchFamily="34" charset="-128"/>
                <a:ea typeface="源ノ角ゴシック JP Medium" panose="020B0600000000000000" pitchFamily="34" charset="-128"/>
              </a:rPr>
              <a:t>名古屋のある日の天気は時刻によらず以下のように遷移するとする</a:t>
            </a:r>
            <a:endParaRPr kumimoji="1" lang="en-US" altLang="ja-JP" sz="1400" b="1" dirty="0">
              <a:solidFill>
                <a:schemeClr val="tx1"/>
              </a:solidFill>
              <a:latin typeface="源ノ角ゴシック JP Medium" panose="020B0600000000000000" pitchFamily="34" charset="-128"/>
              <a:ea typeface="源ノ角ゴシック JP Medium" panose="020B0600000000000000" pitchFamily="34" charset="-128"/>
            </a:endParaRPr>
          </a:p>
        </p:txBody>
      </p:sp>
      <p:sp>
        <p:nvSpPr>
          <p:cNvPr id="8" name="四角形: 角を丸くする 7">
            <a:extLst>
              <a:ext uri="{FF2B5EF4-FFF2-40B4-BE49-F238E27FC236}">
                <a16:creationId xmlns:a16="http://schemas.microsoft.com/office/drawing/2014/main" id="{5CC04146-3C8B-4DDE-87E7-AEEB59FD7534}"/>
              </a:ext>
            </a:extLst>
          </p:cNvPr>
          <p:cNvSpPr/>
          <p:nvPr/>
        </p:nvSpPr>
        <p:spPr>
          <a:xfrm>
            <a:off x="6556146" y="5666079"/>
            <a:ext cx="4451361" cy="890501"/>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chemeClr val="accent6">
                    <a:lumMod val="50000"/>
                  </a:schemeClr>
                </a:solidFill>
                <a:latin typeface="源ノ角ゴシック JP Medium" panose="020B0600000000000000" pitchFamily="34" charset="-128"/>
                <a:ea typeface="源ノ角ゴシック JP Medium" panose="020B0600000000000000" pitchFamily="34" charset="-128"/>
              </a:rPr>
              <a:t>これを解析的ではなく</a:t>
            </a:r>
            <a:r>
              <a:rPr lang="en-US" altLang="ja-JP" sz="1600" b="1" dirty="0">
                <a:solidFill>
                  <a:schemeClr val="accent6">
                    <a:lumMod val="50000"/>
                  </a:schemeClr>
                </a:solidFill>
                <a:latin typeface="源ノ角ゴシック JP Medium" panose="020B0600000000000000" pitchFamily="34" charset="-128"/>
                <a:ea typeface="源ノ角ゴシック JP Medium" panose="020B0600000000000000" pitchFamily="34" charset="-128"/>
              </a:rPr>
              <a:t>[0,1]</a:t>
            </a:r>
            <a:r>
              <a:rPr lang="ja-JP" altLang="en-US" sz="1600" b="1" dirty="0">
                <a:solidFill>
                  <a:schemeClr val="accent6">
                    <a:lumMod val="50000"/>
                  </a:schemeClr>
                </a:solidFill>
                <a:latin typeface="源ノ角ゴシック JP Medium" panose="020B0600000000000000" pitchFamily="34" charset="-128"/>
                <a:ea typeface="源ノ角ゴシック JP Medium" panose="020B0600000000000000" pitchFamily="34" charset="-128"/>
              </a:rPr>
              <a:t>の一様乱数を生成させて解く</a:t>
            </a:r>
            <a:r>
              <a:rPr lang="en-US" altLang="ja-JP" sz="1600" b="1" dirty="0">
                <a:solidFill>
                  <a:schemeClr val="accent6">
                    <a:lumMod val="50000"/>
                  </a:schemeClr>
                </a:solidFill>
                <a:latin typeface="源ノ角ゴシック JP Medium" panose="020B0600000000000000" pitchFamily="34" charset="-128"/>
                <a:ea typeface="源ノ角ゴシック JP Medium" panose="020B0600000000000000" pitchFamily="34" charset="-128"/>
              </a:rPr>
              <a:t>(</a:t>
            </a:r>
            <a:r>
              <a:rPr lang="ja-JP" altLang="en-US" sz="1600" b="1" dirty="0">
                <a:solidFill>
                  <a:schemeClr val="accent6">
                    <a:lumMod val="50000"/>
                  </a:schemeClr>
                </a:solidFill>
                <a:latin typeface="源ノ角ゴシック JP Medium" panose="020B0600000000000000" pitchFamily="34" charset="-128"/>
                <a:ea typeface="源ノ角ゴシック JP Medium" panose="020B0600000000000000" pitchFamily="34" charset="-128"/>
              </a:rPr>
              <a:t>マルコフ連鎖モンテカルロ法</a:t>
            </a:r>
            <a:r>
              <a:rPr lang="en-US" altLang="ja-JP" sz="1600" b="1" dirty="0">
                <a:solidFill>
                  <a:schemeClr val="accent6">
                    <a:lumMod val="50000"/>
                  </a:schemeClr>
                </a:solidFill>
                <a:latin typeface="源ノ角ゴシック JP Medium" panose="020B0600000000000000" pitchFamily="34" charset="-128"/>
                <a:ea typeface="源ノ角ゴシック JP Medium" panose="020B0600000000000000" pitchFamily="34" charset="-128"/>
              </a:rPr>
              <a:t>)</a:t>
            </a:r>
            <a:endParaRPr kumimoji="1" lang="ja-JP" altLang="en-US" sz="1600" b="1" dirty="0">
              <a:solidFill>
                <a:schemeClr val="accent6">
                  <a:lumMod val="50000"/>
                </a:schemeClr>
              </a:solidFill>
              <a:latin typeface="源ノ角ゴシック JP Medium" panose="020B0600000000000000" pitchFamily="34" charset="-128"/>
              <a:ea typeface="源ノ角ゴシック JP Medium" panose="020B0600000000000000" pitchFamily="34" charset="-128"/>
            </a:endParaRPr>
          </a:p>
        </p:txBody>
      </p:sp>
      <p:grpSp>
        <p:nvGrpSpPr>
          <p:cNvPr id="9" name="グループ化 8">
            <a:extLst>
              <a:ext uri="{FF2B5EF4-FFF2-40B4-BE49-F238E27FC236}">
                <a16:creationId xmlns:a16="http://schemas.microsoft.com/office/drawing/2014/main" id="{4D8BBF8F-DBD4-48D5-8001-92FFFC2B1B76}"/>
              </a:ext>
            </a:extLst>
          </p:cNvPr>
          <p:cNvGrpSpPr/>
          <p:nvPr/>
        </p:nvGrpSpPr>
        <p:grpSpPr>
          <a:xfrm rot="16200000">
            <a:off x="6039107" y="5827233"/>
            <a:ext cx="369505" cy="502867"/>
            <a:chOff x="2070338" y="2594395"/>
            <a:chExt cx="560717" cy="998509"/>
          </a:xfrm>
          <a:solidFill>
            <a:schemeClr val="accent6">
              <a:lumMod val="50000"/>
            </a:schemeClr>
          </a:solidFill>
        </p:grpSpPr>
        <p:sp>
          <p:nvSpPr>
            <p:cNvPr id="10" name="正方形/長方形 9">
              <a:extLst>
                <a:ext uri="{FF2B5EF4-FFF2-40B4-BE49-F238E27FC236}">
                  <a16:creationId xmlns:a16="http://schemas.microsoft.com/office/drawing/2014/main" id="{3176B404-0F6E-4DC7-8D09-62E9D373FAC5}"/>
                </a:ext>
              </a:extLst>
            </p:cNvPr>
            <p:cNvSpPr/>
            <p:nvPr/>
          </p:nvSpPr>
          <p:spPr>
            <a:xfrm>
              <a:off x="2238554" y="2594395"/>
              <a:ext cx="224287" cy="711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sp>
          <p:nvSpPr>
            <p:cNvPr id="11" name="二等辺三角形 10">
              <a:extLst>
                <a:ext uri="{FF2B5EF4-FFF2-40B4-BE49-F238E27FC236}">
                  <a16:creationId xmlns:a16="http://schemas.microsoft.com/office/drawing/2014/main" id="{748936B7-6A41-435F-B052-A7D06B32CBBB}"/>
                </a:ext>
              </a:extLst>
            </p:cNvPr>
            <p:cNvSpPr/>
            <p:nvPr/>
          </p:nvSpPr>
          <p:spPr>
            <a:xfrm rot="10800000">
              <a:off x="2070338" y="3144332"/>
              <a:ext cx="560717" cy="4485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grpSp>
      <p:grpSp>
        <p:nvGrpSpPr>
          <p:cNvPr id="39" name="グループ化 38">
            <a:extLst>
              <a:ext uri="{FF2B5EF4-FFF2-40B4-BE49-F238E27FC236}">
                <a16:creationId xmlns:a16="http://schemas.microsoft.com/office/drawing/2014/main" id="{6B01F581-43F3-4FBA-A041-EA014AF6D5D6}"/>
              </a:ext>
            </a:extLst>
          </p:cNvPr>
          <p:cNvGrpSpPr/>
          <p:nvPr/>
        </p:nvGrpSpPr>
        <p:grpSpPr>
          <a:xfrm>
            <a:off x="3702389" y="3024558"/>
            <a:ext cx="4624698" cy="2166928"/>
            <a:chOff x="3711016" y="4065870"/>
            <a:chExt cx="4624698" cy="2166928"/>
          </a:xfrm>
        </p:grpSpPr>
        <p:sp>
          <p:nvSpPr>
            <p:cNvPr id="12" name="楕円 11">
              <a:extLst>
                <a:ext uri="{FF2B5EF4-FFF2-40B4-BE49-F238E27FC236}">
                  <a16:creationId xmlns:a16="http://schemas.microsoft.com/office/drawing/2014/main" id="{3443BA54-1A0D-48BF-AD4C-4C75C5A27959}"/>
                </a:ext>
              </a:extLst>
            </p:cNvPr>
            <p:cNvSpPr/>
            <p:nvPr/>
          </p:nvSpPr>
          <p:spPr>
            <a:xfrm>
              <a:off x="4448440" y="4637062"/>
              <a:ext cx="1181818" cy="1026544"/>
            </a:xfrm>
            <a:prstGeom prst="ellipse">
              <a:avLst/>
            </a:prstGeom>
            <a:solidFill>
              <a:schemeClr val="accent6">
                <a:lumMod val="20000"/>
                <a:lumOff val="80000"/>
              </a:schemeClr>
            </a:solidFill>
            <a:ln w="38100">
              <a:solidFill>
                <a:srgbClr val="3857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385723"/>
                  </a:solidFill>
                  <a:ea typeface="源ノ角ゴシック JP Medium" panose="020B0600000000000000"/>
                </a:rPr>
                <a:t>晴天</a:t>
              </a:r>
            </a:p>
          </p:txBody>
        </p:sp>
        <p:sp>
          <p:nvSpPr>
            <p:cNvPr id="20" name="楕円 19">
              <a:extLst>
                <a:ext uri="{FF2B5EF4-FFF2-40B4-BE49-F238E27FC236}">
                  <a16:creationId xmlns:a16="http://schemas.microsoft.com/office/drawing/2014/main" id="{FD8D265F-AC62-4E88-A31C-52AA59759737}"/>
                </a:ext>
              </a:extLst>
            </p:cNvPr>
            <p:cNvSpPr/>
            <p:nvPr/>
          </p:nvSpPr>
          <p:spPr>
            <a:xfrm>
              <a:off x="6610795" y="4637062"/>
              <a:ext cx="1181818" cy="1026544"/>
            </a:xfrm>
            <a:prstGeom prst="ellipse">
              <a:avLst/>
            </a:prstGeom>
            <a:solidFill>
              <a:schemeClr val="accent6">
                <a:lumMod val="20000"/>
                <a:lumOff val="80000"/>
              </a:schemeClr>
            </a:solidFill>
            <a:ln w="38100">
              <a:solidFill>
                <a:srgbClr val="3857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solidFill>
                    <a:srgbClr val="385723"/>
                  </a:solidFill>
                  <a:ea typeface="源ノ角ゴシック JP Medium" panose="020B0600000000000000"/>
                </a:rPr>
                <a:t>曇天</a:t>
              </a:r>
              <a:endParaRPr kumimoji="1" lang="ja-JP" altLang="en-US" b="1" dirty="0">
                <a:solidFill>
                  <a:srgbClr val="385723"/>
                </a:solidFill>
                <a:ea typeface="源ノ角ゴシック JP Medium" panose="020B0600000000000000"/>
              </a:endParaRPr>
            </a:p>
          </p:txBody>
        </p:sp>
        <p:cxnSp>
          <p:nvCxnSpPr>
            <p:cNvPr id="22" name="コネクタ: 曲線 21">
              <a:extLst>
                <a:ext uri="{FF2B5EF4-FFF2-40B4-BE49-F238E27FC236}">
                  <a16:creationId xmlns:a16="http://schemas.microsoft.com/office/drawing/2014/main" id="{42CC8204-1161-4028-8F73-BD68B82DD2F8}"/>
                </a:ext>
              </a:extLst>
            </p:cNvPr>
            <p:cNvCxnSpPr>
              <a:cxnSpLocks/>
              <a:stCxn id="12" idx="3"/>
              <a:endCxn id="12" idx="1"/>
            </p:cNvCxnSpPr>
            <p:nvPr/>
          </p:nvCxnSpPr>
          <p:spPr>
            <a:xfrm rot="5400000" flipH="1">
              <a:off x="4258575" y="5150334"/>
              <a:ext cx="725876" cy="12700"/>
            </a:xfrm>
            <a:prstGeom prst="curvedConnector5">
              <a:avLst>
                <a:gd name="adj1" fmla="val -31493"/>
                <a:gd name="adj2" fmla="val 6074953"/>
                <a:gd name="adj3" fmla="val 131493"/>
              </a:avLst>
            </a:prstGeom>
            <a:ln w="38100">
              <a:solidFill>
                <a:srgbClr val="38572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コネクタ: 曲線 23">
              <a:extLst>
                <a:ext uri="{FF2B5EF4-FFF2-40B4-BE49-F238E27FC236}">
                  <a16:creationId xmlns:a16="http://schemas.microsoft.com/office/drawing/2014/main" id="{0122EA87-1941-4CDB-9E62-183E1289F275}"/>
                </a:ext>
              </a:extLst>
            </p:cNvPr>
            <p:cNvCxnSpPr>
              <a:stCxn id="12" idx="7"/>
              <a:endCxn id="20" idx="1"/>
            </p:cNvCxnSpPr>
            <p:nvPr/>
          </p:nvCxnSpPr>
          <p:spPr>
            <a:xfrm rot="5400000" flipH="1" flipV="1">
              <a:off x="6120526" y="4124055"/>
              <a:ext cx="12700" cy="1326683"/>
            </a:xfrm>
            <a:prstGeom prst="curvedConnector3">
              <a:avLst>
                <a:gd name="adj1" fmla="val 2983732"/>
              </a:avLst>
            </a:prstGeom>
            <a:ln w="38100">
              <a:solidFill>
                <a:srgbClr val="385723"/>
              </a:solidFill>
              <a:tailEnd type="triangle"/>
            </a:ln>
          </p:spPr>
          <p:style>
            <a:lnRef idx="1">
              <a:schemeClr val="accent1"/>
            </a:lnRef>
            <a:fillRef idx="0">
              <a:schemeClr val="accent1"/>
            </a:fillRef>
            <a:effectRef idx="0">
              <a:schemeClr val="accent1"/>
            </a:effectRef>
            <a:fontRef idx="minor">
              <a:schemeClr val="tx1"/>
            </a:fontRef>
          </p:style>
        </p:cxnSp>
        <p:cxnSp>
          <p:nvCxnSpPr>
            <p:cNvPr id="26" name="コネクタ: 曲線 25">
              <a:extLst>
                <a:ext uri="{FF2B5EF4-FFF2-40B4-BE49-F238E27FC236}">
                  <a16:creationId xmlns:a16="http://schemas.microsoft.com/office/drawing/2014/main" id="{F098FCD9-C09D-4C93-9B70-E7D49AB8DA69}"/>
                </a:ext>
              </a:extLst>
            </p:cNvPr>
            <p:cNvCxnSpPr>
              <a:stCxn id="20" idx="3"/>
              <a:endCxn id="12" idx="5"/>
            </p:cNvCxnSpPr>
            <p:nvPr/>
          </p:nvCxnSpPr>
          <p:spPr>
            <a:xfrm rot="5400000">
              <a:off x="6120527" y="4849931"/>
              <a:ext cx="12700" cy="1326683"/>
            </a:xfrm>
            <a:prstGeom prst="curvedConnector3">
              <a:avLst>
                <a:gd name="adj1" fmla="val 2983732"/>
              </a:avLst>
            </a:prstGeom>
            <a:ln w="38100">
              <a:solidFill>
                <a:srgbClr val="38572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曲線 27">
              <a:extLst>
                <a:ext uri="{FF2B5EF4-FFF2-40B4-BE49-F238E27FC236}">
                  <a16:creationId xmlns:a16="http://schemas.microsoft.com/office/drawing/2014/main" id="{C1D54207-C640-4362-9CE0-0031C1FA97F5}"/>
                </a:ext>
              </a:extLst>
            </p:cNvPr>
            <p:cNvCxnSpPr>
              <a:stCxn id="20" idx="5"/>
              <a:endCxn id="20" idx="7"/>
            </p:cNvCxnSpPr>
            <p:nvPr/>
          </p:nvCxnSpPr>
          <p:spPr>
            <a:xfrm rot="5400000" flipH="1">
              <a:off x="7256602" y="5150334"/>
              <a:ext cx="725876" cy="12700"/>
            </a:xfrm>
            <a:prstGeom prst="curvedConnector5">
              <a:avLst>
                <a:gd name="adj1" fmla="val -31493"/>
                <a:gd name="adj2" fmla="val -5531559"/>
                <a:gd name="adj3" fmla="val 131493"/>
              </a:avLst>
            </a:prstGeom>
            <a:ln w="38100">
              <a:solidFill>
                <a:srgbClr val="385723"/>
              </a:solidFill>
              <a:tailEnd type="triangle"/>
            </a:ln>
          </p:spPr>
          <p:style>
            <a:lnRef idx="1">
              <a:schemeClr val="accent1"/>
            </a:lnRef>
            <a:fillRef idx="0">
              <a:schemeClr val="accent1"/>
            </a:fillRef>
            <a:effectRef idx="0">
              <a:schemeClr val="accent1"/>
            </a:effectRef>
            <a:fontRef idx="minor">
              <a:schemeClr val="tx1"/>
            </a:fontRef>
          </p:style>
        </p:cxnSp>
        <p:sp>
          <p:nvSpPr>
            <p:cNvPr id="34" name="四角形: 角を丸くする 33">
              <a:extLst>
                <a:ext uri="{FF2B5EF4-FFF2-40B4-BE49-F238E27FC236}">
                  <a16:creationId xmlns:a16="http://schemas.microsoft.com/office/drawing/2014/main" id="{92F7882B-9A36-49A7-8C35-002CCB8103D3}"/>
                </a:ext>
              </a:extLst>
            </p:cNvPr>
            <p:cNvSpPr/>
            <p:nvPr/>
          </p:nvSpPr>
          <p:spPr>
            <a:xfrm>
              <a:off x="3711016" y="4072032"/>
              <a:ext cx="617785" cy="39681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b="1" dirty="0">
                  <a:solidFill>
                    <a:schemeClr val="accent6">
                      <a:lumMod val="50000"/>
                    </a:schemeClr>
                  </a:solidFill>
                  <a:latin typeface="源ノ角ゴシック JP Medium" panose="020B0600000000000000" pitchFamily="34" charset="-128"/>
                  <a:ea typeface="源ノ角ゴシック JP Medium" panose="020B0600000000000000" pitchFamily="34" charset="-128"/>
                </a:rPr>
                <a:t>75</a:t>
              </a:r>
              <a:r>
                <a:rPr kumimoji="1" lang="en-US" altLang="ja-JP" sz="1600" b="1" dirty="0">
                  <a:solidFill>
                    <a:schemeClr val="accent6">
                      <a:lumMod val="50000"/>
                    </a:schemeClr>
                  </a:solidFill>
                  <a:latin typeface="源ノ角ゴシック JP Medium" panose="020B0600000000000000" pitchFamily="34" charset="-128"/>
                  <a:ea typeface="源ノ角ゴシック JP Medium" panose="020B0600000000000000" pitchFamily="34" charset="-128"/>
                </a:rPr>
                <a:t>%</a:t>
              </a:r>
              <a:endParaRPr kumimoji="1" lang="ja-JP" altLang="en-US" sz="1600" b="1" dirty="0">
                <a:solidFill>
                  <a:schemeClr val="accent6">
                    <a:lumMod val="50000"/>
                  </a:schemeClr>
                </a:solidFill>
                <a:latin typeface="源ノ角ゴシック JP Medium" panose="020B0600000000000000" pitchFamily="34" charset="-128"/>
                <a:ea typeface="源ノ角ゴシック JP Medium" panose="020B0600000000000000" pitchFamily="34" charset="-128"/>
              </a:endParaRPr>
            </a:p>
          </p:txBody>
        </p:sp>
        <p:sp>
          <p:nvSpPr>
            <p:cNvPr id="35" name="四角形: 角を丸くする 34">
              <a:extLst>
                <a:ext uri="{FF2B5EF4-FFF2-40B4-BE49-F238E27FC236}">
                  <a16:creationId xmlns:a16="http://schemas.microsoft.com/office/drawing/2014/main" id="{274661FA-0CB5-42F8-BB27-C95454EC30CA}"/>
                </a:ext>
              </a:extLst>
            </p:cNvPr>
            <p:cNvSpPr/>
            <p:nvPr/>
          </p:nvSpPr>
          <p:spPr>
            <a:xfrm>
              <a:off x="6583919" y="4072031"/>
              <a:ext cx="617785" cy="39681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chemeClr val="accent6">
                      <a:lumMod val="50000"/>
                    </a:schemeClr>
                  </a:solidFill>
                  <a:latin typeface="源ノ角ゴシック JP Medium" panose="020B0600000000000000" pitchFamily="34" charset="-128"/>
                  <a:ea typeface="源ノ角ゴシック JP Medium" panose="020B0600000000000000" pitchFamily="34" charset="-128"/>
                </a:rPr>
                <a:t>25%</a:t>
              </a:r>
              <a:endParaRPr kumimoji="1" lang="ja-JP" altLang="en-US" sz="1600" b="1" dirty="0">
                <a:solidFill>
                  <a:schemeClr val="accent6">
                    <a:lumMod val="50000"/>
                  </a:schemeClr>
                </a:solidFill>
                <a:latin typeface="源ノ角ゴシック JP Medium" panose="020B0600000000000000" pitchFamily="34" charset="-128"/>
                <a:ea typeface="源ノ角ゴシック JP Medium" panose="020B0600000000000000" pitchFamily="34" charset="-128"/>
              </a:endParaRPr>
            </a:p>
          </p:txBody>
        </p:sp>
        <p:sp>
          <p:nvSpPr>
            <p:cNvPr id="37" name="四角形: 角を丸くする 36">
              <a:extLst>
                <a:ext uri="{FF2B5EF4-FFF2-40B4-BE49-F238E27FC236}">
                  <a16:creationId xmlns:a16="http://schemas.microsoft.com/office/drawing/2014/main" id="{A8724774-76B9-4238-B177-CE6C9170CDEE}"/>
                </a:ext>
              </a:extLst>
            </p:cNvPr>
            <p:cNvSpPr/>
            <p:nvPr/>
          </p:nvSpPr>
          <p:spPr>
            <a:xfrm>
              <a:off x="7717929" y="4065870"/>
              <a:ext cx="617785" cy="39681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b="1" dirty="0">
                  <a:solidFill>
                    <a:schemeClr val="accent6">
                      <a:lumMod val="50000"/>
                    </a:schemeClr>
                  </a:solidFill>
                  <a:latin typeface="源ノ角ゴシック JP Medium" panose="020B0600000000000000" pitchFamily="34" charset="-128"/>
                  <a:ea typeface="源ノ角ゴシック JP Medium" panose="020B0600000000000000" pitchFamily="34" charset="-128"/>
                </a:rPr>
                <a:t>75</a:t>
              </a:r>
              <a:r>
                <a:rPr kumimoji="1" lang="en-US" altLang="ja-JP" sz="1600" b="1" dirty="0">
                  <a:solidFill>
                    <a:schemeClr val="accent6">
                      <a:lumMod val="50000"/>
                    </a:schemeClr>
                  </a:solidFill>
                  <a:latin typeface="源ノ角ゴシック JP Medium" panose="020B0600000000000000" pitchFamily="34" charset="-128"/>
                  <a:ea typeface="源ノ角ゴシック JP Medium" panose="020B0600000000000000" pitchFamily="34" charset="-128"/>
                </a:rPr>
                <a:t>%</a:t>
              </a:r>
              <a:endParaRPr kumimoji="1" lang="ja-JP" altLang="en-US" sz="1600" b="1" dirty="0">
                <a:solidFill>
                  <a:schemeClr val="accent6">
                    <a:lumMod val="50000"/>
                  </a:schemeClr>
                </a:solidFill>
                <a:latin typeface="源ノ角ゴシック JP Medium" panose="020B0600000000000000" pitchFamily="34" charset="-128"/>
                <a:ea typeface="源ノ角ゴシック JP Medium" panose="020B0600000000000000" pitchFamily="34" charset="-128"/>
              </a:endParaRPr>
            </a:p>
          </p:txBody>
        </p:sp>
        <p:sp>
          <p:nvSpPr>
            <p:cNvPr id="38" name="四角形: 角を丸くする 37">
              <a:extLst>
                <a:ext uri="{FF2B5EF4-FFF2-40B4-BE49-F238E27FC236}">
                  <a16:creationId xmlns:a16="http://schemas.microsoft.com/office/drawing/2014/main" id="{ECCC390E-4E8C-4D58-99DE-812C30C8996C}"/>
                </a:ext>
              </a:extLst>
            </p:cNvPr>
            <p:cNvSpPr/>
            <p:nvPr/>
          </p:nvSpPr>
          <p:spPr>
            <a:xfrm>
              <a:off x="5012473" y="5835983"/>
              <a:ext cx="617785" cy="396815"/>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600" b="1" dirty="0">
                  <a:solidFill>
                    <a:schemeClr val="accent6">
                      <a:lumMod val="50000"/>
                    </a:schemeClr>
                  </a:solidFill>
                  <a:latin typeface="源ノ角ゴシック JP Medium" panose="020B0600000000000000" pitchFamily="34" charset="-128"/>
                  <a:ea typeface="源ノ角ゴシック JP Medium" panose="020B0600000000000000" pitchFamily="34" charset="-128"/>
                </a:rPr>
                <a:t>25%</a:t>
              </a:r>
              <a:endParaRPr kumimoji="1" lang="ja-JP" altLang="en-US" sz="1600" b="1" dirty="0">
                <a:solidFill>
                  <a:schemeClr val="accent6">
                    <a:lumMod val="50000"/>
                  </a:schemeClr>
                </a:solidFill>
                <a:latin typeface="源ノ角ゴシック JP Medium" panose="020B0600000000000000" pitchFamily="34" charset="-128"/>
                <a:ea typeface="源ノ角ゴシック JP Medium" panose="020B0600000000000000" pitchFamily="34" charset="-128"/>
              </a:endParaRPr>
            </a:p>
          </p:txBody>
        </p:sp>
      </p:grpSp>
      <p:sp>
        <p:nvSpPr>
          <p:cNvPr id="40" name="四角形: 角を丸くする 39">
            <a:extLst>
              <a:ext uri="{FF2B5EF4-FFF2-40B4-BE49-F238E27FC236}">
                <a16:creationId xmlns:a16="http://schemas.microsoft.com/office/drawing/2014/main" id="{F68C8E7F-2F06-47C4-93FF-25B4561890D1}"/>
              </a:ext>
            </a:extLst>
          </p:cNvPr>
          <p:cNvSpPr/>
          <p:nvPr/>
        </p:nvSpPr>
        <p:spPr>
          <a:xfrm>
            <a:off x="3118449" y="5060555"/>
            <a:ext cx="5955102" cy="114238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ja-JP" altLang="en-US" sz="1400" b="1" dirty="0">
                <a:solidFill>
                  <a:schemeClr val="tx1"/>
                </a:solidFill>
                <a:latin typeface="源ノ角ゴシック JP Medium" panose="020B0600000000000000" pitchFamily="34" charset="-128"/>
                <a:ea typeface="源ノ角ゴシック JP Medium" panose="020B0600000000000000" pitchFamily="34" charset="-128"/>
              </a:rPr>
              <a:t>ある日の天気の期待値は？</a:t>
            </a:r>
            <a:endParaRPr kumimoji="1" lang="en-US" altLang="ja-JP" sz="1400" b="1" dirty="0">
              <a:solidFill>
                <a:schemeClr val="tx1"/>
              </a:solidFill>
              <a:latin typeface="源ノ角ゴシック JP Medium" panose="020B0600000000000000" pitchFamily="34" charset="-128"/>
              <a:ea typeface="源ノ角ゴシック JP Medium" panose="020B0600000000000000" pitchFamily="34" charset="-128"/>
            </a:endParaRPr>
          </a:p>
        </p:txBody>
      </p:sp>
      <p:pic>
        <p:nvPicPr>
          <p:cNvPr id="43" name="図 42" descr="テキスト&#10;&#10;自動的に生成された説明">
            <a:extLst>
              <a:ext uri="{FF2B5EF4-FFF2-40B4-BE49-F238E27FC236}">
                <a16:creationId xmlns:a16="http://schemas.microsoft.com/office/drawing/2014/main" id="{BBF32EF3-AFF7-4247-8E5B-13EBA1EDA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8643" y="2268071"/>
            <a:ext cx="2727124" cy="3287158"/>
          </a:xfrm>
          <a:prstGeom prst="rect">
            <a:avLst/>
          </a:prstGeom>
        </p:spPr>
      </p:pic>
      <p:sp>
        <p:nvSpPr>
          <p:cNvPr id="25" name="四角形: 角を丸くする 24">
            <a:extLst>
              <a:ext uri="{FF2B5EF4-FFF2-40B4-BE49-F238E27FC236}">
                <a16:creationId xmlns:a16="http://schemas.microsoft.com/office/drawing/2014/main" id="{3AF92228-F895-4560-AADD-AA22F8E0C3AD}"/>
              </a:ext>
            </a:extLst>
          </p:cNvPr>
          <p:cNvSpPr/>
          <p:nvPr/>
        </p:nvSpPr>
        <p:spPr>
          <a:xfrm>
            <a:off x="7783986" y="6424386"/>
            <a:ext cx="4229027" cy="324863"/>
          </a:xfrm>
          <a:prstGeom prst="roundRect">
            <a:avLst>
              <a:gd name="adj" fmla="val 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b="1" dirty="0">
                <a:latin typeface="源ノ角ゴシック JP Medium" panose="020B0600000000000000" pitchFamily="34" charset="-128"/>
                <a:ea typeface="源ノ角ゴシック JP Medium" panose="020B0600000000000000" pitchFamily="34" charset="-128"/>
              </a:rPr>
              <a:t>This program code: 02_montecarlo/</a:t>
            </a:r>
            <a:r>
              <a:rPr kumimoji="1" lang="en-US" altLang="ja-JP" sz="1200" b="1" dirty="0" err="1">
                <a:latin typeface="源ノ角ゴシック JP Medium" panose="020B0600000000000000" pitchFamily="34" charset="-128"/>
                <a:ea typeface="源ノ角ゴシック JP Medium" panose="020B0600000000000000" pitchFamily="34" charset="-128"/>
              </a:rPr>
              <a:t>mc_weather.ipynb</a:t>
            </a:r>
            <a:endParaRPr kumimoji="1" lang="ja-JP" altLang="en-US" sz="1200" b="1" dirty="0">
              <a:latin typeface="源ノ角ゴシック JP Medium" panose="020B0600000000000000" pitchFamily="34" charset="-128"/>
              <a:ea typeface="源ノ角ゴシック JP Medium" panose="020B0600000000000000" pitchFamily="34" charset="-128"/>
            </a:endParaRPr>
          </a:p>
        </p:txBody>
      </p:sp>
    </p:spTree>
    <p:extLst>
      <p:ext uri="{BB962C8B-B14F-4D97-AF65-F5344CB8AC3E}">
        <p14:creationId xmlns:p14="http://schemas.microsoft.com/office/powerpoint/2010/main" val="4222679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27581F74-AED9-4FF7-999E-0493D25734BC}"/>
              </a:ext>
            </a:extLst>
          </p:cNvPr>
          <p:cNvSpPr>
            <a:spLocks noGrp="1"/>
          </p:cNvSpPr>
          <p:nvPr>
            <p:ph type="sldNum" sz="quarter" idx="12"/>
          </p:nvPr>
        </p:nvSpPr>
        <p:spPr/>
        <p:txBody>
          <a:bodyPr/>
          <a:lstStyle/>
          <a:p>
            <a:fld id="{61879640-5F62-4E0A-A9C8-B40503558107}" type="slidenum">
              <a:rPr kumimoji="1" lang="ja-JP" altLang="en-US" smtClean="0"/>
              <a:t>9</a:t>
            </a:fld>
            <a:endParaRPr kumimoji="1" lang="ja-JP" altLang="en-US"/>
          </a:p>
        </p:txBody>
      </p:sp>
      <p:sp>
        <p:nvSpPr>
          <p:cNvPr id="6" name="四角形: 角を丸くする 5">
            <a:extLst>
              <a:ext uri="{FF2B5EF4-FFF2-40B4-BE49-F238E27FC236}">
                <a16:creationId xmlns:a16="http://schemas.microsoft.com/office/drawing/2014/main" id="{85FEC354-748D-4EA7-80F9-38E9F82B38E1}"/>
              </a:ext>
            </a:extLst>
          </p:cNvPr>
          <p:cNvSpPr/>
          <p:nvPr/>
        </p:nvSpPr>
        <p:spPr>
          <a:xfrm>
            <a:off x="471576" y="-8627"/>
            <a:ext cx="3548333" cy="681486"/>
          </a:xfrm>
          <a:prstGeom prst="roundRect">
            <a:avLst>
              <a:gd name="adj" fmla="val 0"/>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b="1" dirty="0">
                <a:solidFill>
                  <a:srgbClr val="203864"/>
                </a:solidFill>
                <a:latin typeface="源ノ角ゴシック JP Heavy" panose="020B0A00000000000000" pitchFamily="34" charset="-128"/>
                <a:ea typeface="源ノ角ゴシック JP Heavy" panose="020B0A00000000000000" pitchFamily="34" charset="-128"/>
              </a:rPr>
              <a:t>1.3. </a:t>
            </a:r>
            <a:r>
              <a:rPr lang="ja-JP" altLang="en-US" sz="2000" b="1" dirty="0">
                <a:solidFill>
                  <a:srgbClr val="203864"/>
                </a:solidFill>
                <a:latin typeface="源ノ角ゴシック JP Heavy" panose="020B0A00000000000000" pitchFamily="34" charset="-128"/>
                <a:ea typeface="源ノ角ゴシック JP Heavy" panose="020B0A00000000000000" pitchFamily="34" charset="-128"/>
              </a:rPr>
              <a:t> マルコフ連鎖の例</a:t>
            </a:r>
            <a:endParaRPr kumimoji="1" lang="ja-JP" altLang="en-US" sz="2000" b="1" dirty="0">
              <a:solidFill>
                <a:srgbClr val="203864"/>
              </a:solidFill>
              <a:latin typeface="源ノ角ゴシック JP Heavy" panose="020B0A00000000000000" pitchFamily="34" charset="-128"/>
              <a:ea typeface="源ノ角ゴシック JP Heavy" panose="020B0A00000000000000" pitchFamily="34" charset="-128"/>
            </a:endParaRPr>
          </a:p>
        </p:txBody>
      </p:sp>
      <p:grpSp>
        <p:nvGrpSpPr>
          <p:cNvPr id="25" name="グループ化 24">
            <a:extLst>
              <a:ext uri="{FF2B5EF4-FFF2-40B4-BE49-F238E27FC236}">
                <a16:creationId xmlns:a16="http://schemas.microsoft.com/office/drawing/2014/main" id="{9F75CEB1-A897-4226-8117-B9B86139D50F}"/>
              </a:ext>
            </a:extLst>
          </p:cNvPr>
          <p:cNvGrpSpPr/>
          <p:nvPr/>
        </p:nvGrpSpPr>
        <p:grpSpPr>
          <a:xfrm>
            <a:off x="471576" y="1275848"/>
            <a:ext cx="6406552" cy="4731834"/>
            <a:chOff x="471576" y="1275848"/>
            <a:chExt cx="6406552" cy="4731834"/>
          </a:xfrm>
        </p:grpSpPr>
        <p:pic>
          <p:nvPicPr>
            <p:cNvPr id="12" name="図 11" descr="グラフ, 折れ線グラフ&#10;&#10;自動的に生成された説明">
              <a:extLst>
                <a:ext uri="{FF2B5EF4-FFF2-40B4-BE49-F238E27FC236}">
                  <a16:creationId xmlns:a16="http://schemas.microsoft.com/office/drawing/2014/main" id="{140684B0-B903-459A-8F25-933301F94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576" y="1700756"/>
              <a:ext cx="6406552" cy="4306926"/>
            </a:xfrm>
            <a:prstGeom prst="rect">
              <a:avLst/>
            </a:prstGeom>
          </p:spPr>
        </p:pic>
        <p:sp>
          <p:nvSpPr>
            <p:cNvPr id="13" name="四角形: 角を丸くする 12">
              <a:extLst>
                <a:ext uri="{FF2B5EF4-FFF2-40B4-BE49-F238E27FC236}">
                  <a16:creationId xmlns:a16="http://schemas.microsoft.com/office/drawing/2014/main" id="{2FEA3705-0C18-41BC-8A56-BC9646C3558C}"/>
                </a:ext>
              </a:extLst>
            </p:cNvPr>
            <p:cNvSpPr/>
            <p:nvPr/>
          </p:nvSpPr>
          <p:spPr>
            <a:xfrm>
              <a:off x="5062010" y="4347715"/>
              <a:ext cx="1816118" cy="451029"/>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1" dirty="0">
                  <a:latin typeface="源ノ角ゴシック JP Medium" panose="020B0600000000000000" pitchFamily="34" charset="-128"/>
                  <a:ea typeface="源ノ角ゴシック JP Medium" panose="020B0600000000000000" pitchFamily="34" charset="-128"/>
                </a:rPr>
                <a:t>0.5</a:t>
              </a:r>
              <a:r>
                <a:rPr lang="ja-JP" altLang="en-US" sz="1400" b="1" dirty="0">
                  <a:latin typeface="源ノ角ゴシック JP Medium" panose="020B0600000000000000" pitchFamily="34" charset="-128"/>
                  <a:ea typeface="源ノ角ゴシック JP Medium" panose="020B0600000000000000" pitchFamily="34" charset="-128"/>
                </a:rPr>
                <a:t> に収束する</a:t>
              </a:r>
              <a:endParaRPr kumimoji="1" lang="ja-JP" altLang="en-US" sz="1400" b="1" dirty="0">
                <a:latin typeface="源ノ角ゴシック JP Medium" panose="020B0600000000000000" pitchFamily="34" charset="-128"/>
                <a:ea typeface="源ノ角ゴシック JP Medium" panose="020B0600000000000000" pitchFamily="34" charset="-128"/>
              </a:endParaRPr>
            </a:p>
          </p:txBody>
        </p:sp>
        <p:cxnSp>
          <p:nvCxnSpPr>
            <p:cNvPr id="17" name="コネクタ: 曲線 16">
              <a:extLst>
                <a:ext uri="{FF2B5EF4-FFF2-40B4-BE49-F238E27FC236}">
                  <a16:creationId xmlns:a16="http://schemas.microsoft.com/office/drawing/2014/main" id="{D7E904FD-802B-42CE-AE71-249C485D3EBD}"/>
                </a:ext>
              </a:extLst>
            </p:cNvPr>
            <p:cNvCxnSpPr>
              <a:cxnSpLocks/>
            </p:cNvCxnSpPr>
            <p:nvPr/>
          </p:nvCxnSpPr>
          <p:spPr>
            <a:xfrm rot="16200000" flipV="1">
              <a:off x="5387079" y="3855114"/>
              <a:ext cx="493495" cy="491706"/>
            </a:xfrm>
            <a:prstGeom prst="curvedConnector3">
              <a:avLst/>
            </a:prstGeom>
            <a:ln w="38100">
              <a:solidFill>
                <a:srgbClr val="203864"/>
              </a:solidFill>
              <a:tailEnd type="triangle"/>
            </a:ln>
          </p:spPr>
          <p:style>
            <a:lnRef idx="1">
              <a:schemeClr val="accent1"/>
            </a:lnRef>
            <a:fillRef idx="0">
              <a:schemeClr val="accent1"/>
            </a:fillRef>
            <a:effectRef idx="0">
              <a:schemeClr val="accent1"/>
            </a:effectRef>
            <a:fontRef idx="minor">
              <a:schemeClr val="tx1"/>
            </a:fontRef>
          </p:style>
        </p:cxnSp>
        <p:grpSp>
          <p:nvGrpSpPr>
            <p:cNvPr id="21" name="グループ化 20">
              <a:extLst>
                <a:ext uri="{FF2B5EF4-FFF2-40B4-BE49-F238E27FC236}">
                  <a16:creationId xmlns:a16="http://schemas.microsoft.com/office/drawing/2014/main" id="{829B8181-20B6-4DF7-A893-6F8FB0901A7C}"/>
                </a:ext>
              </a:extLst>
            </p:cNvPr>
            <p:cNvGrpSpPr/>
            <p:nvPr/>
          </p:nvGrpSpPr>
          <p:grpSpPr>
            <a:xfrm>
              <a:off x="1913012" y="1275848"/>
              <a:ext cx="3966668" cy="1464884"/>
              <a:chOff x="2534729" y="1089644"/>
              <a:chExt cx="3966668" cy="1464884"/>
            </a:xfrm>
          </p:grpSpPr>
          <p:sp>
            <p:nvSpPr>
              <p:cNvPr id="22" name="四角形: 角を丸くする 21">
                <a:extLst>
                  <a:ext uri="{FF2B5EF4-FFF2-40B4-BE49-F238E27FC236}">
                    <a16:creationId xmlns:a16="http://schemas.microsoft.com/office/drawing/2014/main" id="{4044A146-3137-4A3F-9463-4192237A5808}"/>
                  </a:ext>
                </a:extLst>
              </p:cNvPr>
              <p:cNvSpPr/>
              <p:nvPr/>
            </p:nvSpPr>
            <p:spPr>
              <a:xfrm>
                <a:off x="2534729" y="1089644"/>
                <a:ext cx="3966668" cy="1464884"/>
              </a:xfrm>
              <a:prstGeom prst="roundRect">
                <a:avLst>
                  <a:gd name="adj" fmla="val 0"/>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latin typeface="源ノ角ゴシック JP Medium" panose="020B0600000000000000" pitchFamily="34" charset="-128"/>
                  <a:ea typeface="源ノ角ゴシック JP Medium" panose="020B0600000000000000" pitchFamily="34" charset="-128"/>
                </a:endParaRPr>
              </a:p>
            </p:txBody>
          </p:sp>
          <p:sp>
            <p:nvSpPr>
              <p:cNvPr id="23" name="四角形: 角を丸くする 22">
                <a:extLst>
                  <a:ext uri="{FF2B5EF4-FFF2-40B4-BE49-F238E27FC236}">
                    <a16:creationId xmlns:a16="http://schemas.microsoft.com/office/drawing/2014/main" id="{5366B86D-6591-4F05-8983-714F6BF9D2B4}"/>
                  </a:ext>
                </a:extLst>
              </p:cNvPr>
              <p:cNvSpPr/>
              <p:nvPr/>
            </p:nvSpPr>
            <p:spPr>
              <a:xfrm>
                <a:off x="2534729" y="1089644"/>
                <a:ext cx="2931939" cy="451029"/>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latin typeface="源ノ角ゴシック JP Medium" panose="020B0600000000000000" pitchFamily="34" charset="-128"/>
                    <a:ea typeface="源ノ角ゴシック JP Medium" panose="020B0600000000000000" pitchFamily="34" charset="-128"/>
                  </a:rPr>
                  <a:t>試行回数</a:t>
                </a:r>
                <a:r>
                  <a:rPr kumimoji="1" lang="en-US" altLang="ja-JP" sz="1400" b="1" dirty="0">
                    <a:latin typeface="源ノ角ゴシック JP Medium" panose="020B0600000000000000" pitchFamily="34" charset="-128"/>
                    <a:ea typeface="源ノ角ゴシック JP Medium" panose="020B0600000000000000" pitchFamily="34" charset="-128"/>
                  </a:rPr>
                  <a:t> </a:t>
                </a:r>
                <a:r>
                  <a:rPr kumimoji="1" lang="ja-JP" altLang="en-US" sz="1400" b="1" dirty="0">
                    <a:latin typeface="源ノ角ゴシック JP Medium" panose="020B0600000000000000" pitchFamily="34" charset="-128"/>
                    <a:ea typeface="源ノ角ゴシック JP Medium" panose="020B0600000000000000" pitchFamily="34" charset="-128"/>
                  </a:rPr>
                  <a:t>５万回までの天気の推移</a:t>
                </a:r>
              </a:p>
            </p:txBody>
          </p:sp>
          <p:sp>
            <p:nvSpPr>
              <p:cNvPr id="24" name="四角形: 角を丸くする 23">
                <a:extLst>
                  <a:ext uri="{FF2B5EF4-FFF2-40B4-BE49-F238E27FC236}">
                    <a16:creationId xmlns:a16="http://schemas.microsoft.com/office/drawing/2014/main" id="{A2F12E36-BD23-470F-BE1A-69361D68A8DF}"/>
                  </a:ext>
                </a:extLst>
              </p:cNvPr>
              <p:cNvSpPr/>
              <p:nvPr/>
            </p:nvSpPr>
            <p:spPr>
              <a:xfrm>
                <a:off x="2641076" y="1412143"/>
                <a:ext cx="3860321" cy="114238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rPr>
                  <a:t>0:</a:t>
                </a: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 </a:t>
                </a: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晴天</a:t>
                </a:r>
                <a:r>
                  <a:rPr lang="en-US" altLang="ja-JP" sz="1400" dirty="0">
                    <a:solidFill>
                      <a:schemeClr val="tx1"/>
                    </a:solidFill>
                    <a:latin typeface="源ノ角ゴシック JP Medium" panose="020B0600000000000000" pitchFamily="34" charset="-128"/>
                    <a:ea typeface="源ノ角ゴシック JP Medium" panose="020B0600000000000000" pitchFamily="34" charset="-128"/>
                  </a:rPr>
                  <a:t>, 1: </a:t>
                </a: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雨天</a:t>
                </a:r>
                <a:endParaRPr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a:p>
                <a:pPr marL="285750" indent="-285750">
                  <a:lnSpc>
                    <a:spcPct val="150000"/>
                  </a:lnSpc>
                  <a:buFont typeface="Arial" panose="020B0604020202020204" pitchFamily="34" charset="0"/>
                  <a:buChar char="•"/>
                </a:pP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初期天気</a:t>
                </a:r>
                <a:r>
                  <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rPr>
                  <a:t>weather_0 = 0</a:t>
                </a:r>
              </a:p>
            </p:txBody>
          </p:sp>
        </p:grpSp>
      </p:grpSp>
      <p:sp>
        <p:nvSpPr>
          <p:cNvPr id="34" name="四角形: 角を丸くする 33">
            <a:extLst>
              <a:ext uri="{FF2B5EF4-FFF2-40B4-BE49-F238E27FC236}">
                <a16:creationId xmlns:a16="http://schemas.microsoft.com/office/drawing/2014/main" id="{3903CFE6-01AF-483B-A40F-E113489EE7AC}"/>
              </a:ext>
            </a:extLst>
          </p:cNvPr>
          <p:cNvSpPr/>
          <p:nvPr/>
        </p:nvSpPr>
        <p:spPr>
          <a:xfrm>
            <a:off x="6978771" y="543464"/>
            <a:ext cx="4382218" cy="3959525"/>
          </a:xfrm>
          <a:prstGeom prst="roundRect">
            <a:avLst>
              <a:gd name="adj" fmla="val 0"/>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descr="テーブル&#10;&#10;低い精度で自動的に生成された説明">
            <a:extLst>
              <a:ext uri="{FF2B5EF4-FFF2-40B4-BE49-F238E27FC236}">
                <a16:creationId xmlns:a16="http://schemas.microsoft.com/office/drawing/2014/main" id="{B4E575A1-17F9-4C53-BF9B-4CE6D23CD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6546" y="736159"/>
            <a:ext cx="3966668" cy="3574134"/>
          </a:xfrm>
          <a:prstGeom prst="rect">
            <a:avLst/>
          </a:prstGeom>
        </p:spPr>
      </p:pic>
      <p:sp>
        <p:nvSpPr>
          <p:cNvPr id="35" name="四角形: 角を丸くする 34">
            <a:extLst>
              <a:ext uri="{FF2B5EF4-FFF2-40B4-BE49-F238E27FC236}">
                <a16:creationId xmlns:a16="http://schemas.microsoft.com/office/drawing/2014/main" id="{DD28F017-0EBF-456A-915F-597AA6275510}"/>
              </a:ext>
            </a:extLst>
          </p:cNvPr>
          <p:cNvSpPr/>
          <p:nvPr/>
        </p:nvSpPr>
        <p:spPr>
          <a:xfrm>
            <a:off x="6961519" y="207034"/>
            <a:ext cx="1321343" cy="451029"/>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latin typeface="源ノ角ゴシック JP Medium" panose="020B0600000000000000" pitchFamily="34" charset="-128"/>
                <a:ea typeface="源ノ角ゴシック JP Medium" panose="020B0600000000000000" pitchFamily="34" charset="-128"/>
              </a:rPr>
              <a:t>解析的には</a:t>
            </a:r>
            <a:endParaRPr kumimoji="1" lang="ja-JP" altLang="en-US" sz="1400" b="1" dirty="0">
              <a:latin typeface="源ノ角ゴシック JP Medium" panose="020B0600000000000000" pitchFamily="34" charset="-128"/>
              <a:ea typeface="源ノ角ゴシック JP Medium" panose="020B0600000000000000" pitchFamily="34" charset="-128"/>
            </a:endParaRPr>
          </a:p>
        </p:txBody>
      </p:sp>
      <p:grpSp>
        <p:nvGrpSpPr>
          <p:cNvPr id="36" name="グループ化 35">
            <a:extLst>
              <a:ext uri="{FF2B5EF4-FFF2-40B4-BE49-F238E27FC236}">
                <a16:creationId xmlns:a16="http://schemas.microsoft.com/office/drawing/2014/main" id="{48039ED9-6A41-4644-BDC4-11F471148A4D}"/>
              </a:ext>
            </a:extLst>
          </p:cNvPr>
          <p:cNvGrpSpPr/>
          <p:nvPr/>
        </p:nvGrpSpPr>
        <p:grpSpPr>
          <a:xfrm>
            <a:off x="7314821" y="3226278"/>
            <a:ext cx="4405603" cy="3232433"/>
            <a:chOff x="7314821" y="3226278"/>
            <a:chExt cx="4405603" cy="3232433"/>
          </a:xfrm>
        </p:grpSpPr>
        <p:pic>
          <p:nvPicPr>
            <p:cNvPr id="28" name="図 27" descr="グラフ, 折れ線グラフ&#10;&#10;自動的に生成された説明">
              <a:extLst>
                <a:ext uri="{FF2B5EF4-FFF2-40B4-BE49-F238E27FC236}">
                  <a16:creationId xmlns:a16="http://schemas.microsoft.com/office/drawing/2014/main" id="{3AAC17B2-1BE6-4EC1-915F-B2C9F5D2C6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4821" y="3226278"/>
              <a:ext cx="4405603" cy="2664183"/>
            </a:xfrm>
            <a:prstGeom prst="rect">
              <a:avLst/>
            </a:prstGeom>
          </p:spPr>
        </p:pic>
        <p:sp>
          <p:nvSpPr>
            <p:cNvPr id="31" name="四角形: 角を丸くする 30">
              <a:extLst>
                <a:ext uri="{FF2B5EF4-FFF2-40B4-BE49-F238E27FC236}">
                  <a16:creationId xmlns:a16="http://schemas.microsoft.com/office/drawing/2014/main" id="{0F28244D-C814-489C-9342-9CADD2666E91}"/>
                </a:ext>
              </a:extLst>
            </p:cNvPr>
            <p:cNvSpPr/>
            <p:nvPr/>
          </p:nvSpPr>
          <p:spPr>
            <a:xfrm>
              <a:off x="8282862" y="6007682"/>
              <a:ext cx="2931939" cy="451029"/>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latin typeface="源ノ角ゴシック JP Medium" panose="020B0600000000000000" pitchFamily="34" charset="-128"/>
                  <a:ea typeface="源ノ角ゴシック JP Medium" panose="020B0600000000000000" pitchFamily="34" charset="-128"/>
                </a:rPr>
                <a:t>初期天気分布</a:t>
              </a:r>
              <a:endParaRPr lang="en-US" altLang="ja-JP" sz="1400" b="1" dirty="0">
                <a:latin typeface="源ノ角ゴシック JP Medium" panose="020B0600000000000000" pitchFamily="34" charset="-128"/>
                <a:ea typeface="源ノ角ゴシック JP Medium" panose="020B0600000000000000" pitchFamily="34" charset="-128"/>
              </a:endParaRPr>
            </a:p>
            <a:p>
              <a:pPr algn="ctr"/>
              <a:r>
                <a:rPr lang="en-US" altLang="ja-JP" sz="1400" b="1" dirty="0">
                  <a:latin typeface="源ノ角ゴシック JP Medium" panose="020B0600000000000000" pitchFamily="34" charset="-128"/>
                  <a:ea typeface="源ノ角ゴシック JP Medium" panose="020B0600000000000000" pitchFamily="34" charset="-128"/>
                </a:rPr>
                <a:t>[</a:t>
              </a:r>
              <a:r>
                <a:rPr lang="ja-JP" altLang="en-US" sz="1400" b="1" dirty="0">
                  <a:latin typeface="源ノ角ゴシック JP Medium" panose="020B0600000000000000" pitchFamily="34" charset="-128"/>
                  <a:ea typeface="源ノ角ゴシック JP Medium" panose="020B0600000000000000" pitchFamily="34" charset="-128"/>
                </a:rPr>
                <a:t>晴天</a:t>
              </a:r>
              <a:r>
                <a:rPr lang="en-US" altLang="ja-JP" sz="1400" b="1" dirty="0">
                  <a:latin typeface="源ノ角ゴシック JP Medium" panose="020B0600000000000000" pitchFamily="34" charset="-128"/>
                  <a:ea typeface="源ノ角ゴシック JP Medium" panose="020B0600000000000000" pitchFamily="34" charset="-128"/>
                </a:rPr>
                <a:t>, </a:t>
              </a:r>
              <a:r>
                <a:rPr lang="ja-JP" altLang="en-US" sz="1400" b="1" dirty="0">
                  <a:latin typeface="源ノ角ゴシック JP Medium" panose="020B0600000000000000" pitchFamily="34" charset="-128"/>
                  <a:ea typeface="源ノ角ゴシック JP Medium" panose="020B0600000000000000" pitchFamily="34" charset="-128"/>
                </a:rPr>
                <a:t>雨天</a:t>
              </a:r>
              <a:r>
                <a:rPr lang="en-US" altLang="ja-JP" sz="1400" b="1" dirty="0">
                  <a:latin typeface="源ノ角ゴシック JP Medium" panose="020B0600000000000000" pitchFamily="34" charset="-128"/>
                  <a:ea typeface="源ノ角ゴシック JP Medium" panose="020B0600000000000000" pitchFamily="34" charset="-128"/>
                </a:rPr>
                <a:t>] = [1/2,1/2] </a:t>
              </a:r>
              <a:r>
                <a:rPr lang="ja-JP" altLang="en-US" sz="1400" b="1" dirty="0">
                  <a:latin typeface="源ノ角ゴシック JP Medium" panose="020B0600000000000000" pitchFamily="34" charset="-128"/>
                  <a:ea typeface="源ノ角ゴシック JP Medium" panose="020B0600000000000000" pitchFamily="34" charset="-128"/>
                </a:rPr>
                <a:t>の場合</a:t>
              </a:r>
              <a:endParaRPr kumimoji="1" lang="ja-JP" altLang="en-US" sz="1400" b="1" dirty="0">
                <a:latin typeface="源ノ角ゴシック JP Medium" panose="020B0600000000000000" pitchFamily="34" charset="-128"/>
                <a:ea typeface="源ノ角ゴシック JP Medium" panose="020B0600000000000000" pitchFamily="34" charset="-128"/>
              </a:endParaRPr>
            </a:p>
          </p:txBody>
        </p:sp>
      </p:grpSp>
    </p:spTree>
    <p:extLst>
      <p:ext uri="{BB962C8B-B14F-4D97-AF65-F5344CB8AC3E}">
        <p14:creationId xmlns:p14="http://schemas.microsoft.com/office/powerpoint/2010/main" val="3676005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1407</TotalTime>
  <Words>1075</Words>
  <Application>Microsoft Office PowerPoint</Application>
  <PresentationFormat>ワイド画面</PresentationFormat>
  <Paragraphs>136</Paragraphs>
  <Slides>15</Slides>
  <Notes>0</Notes>
  <HiddenSlides>0</HiddenSlides>
  <MMClips>2</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15</vt:i4>
      </vt:variant>
    </vt:vector>
  </HeadingPairs>
  <TitlesOfParts>
    <vt:vector size="27" baseType="lpstr">
      <vt:lpstr>SFMono-Regular</vt:lpstr>
      <vt:lpstr>源ノ角ゴシック JP Heavy</vt:lpstr>
      <vt:lpstr>源ノ角ゴシック JP Light</vt:lpstr>
      <vt:lpstr>源ノ角ゴシック JP Medium</vt:lpstr>
      <vt:lpstr>凸版文久見出しゴシック Std EB</vt:lpstr>
      <vt:lpstr>游ゴシック</vt:lpstr>
      <vt:lpstr>游ゴシック Light</vt:lpstr>
      <vt:lpstr>Arial</vt:lpstr>
      <vt:lpstr>Cambria Math</vt:lpstr>
      <vt:lpstr>Candara</vt:lpstr>
      <vt:lpstr>Verdana Pro Cond Semibold</vt:lpstr>
      <vt:lpstr>1_Office テーマ</vt:lpstr>
      <vt:lpstr>モンテカルロ法と マルコフ連鎖と シミュレーション実践</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モンテカルロ法とマルコフ連鎖のシミュレーション実践</dc:title>
  <dc:creator>OKUBO Yudai</dc:creator>
  <cp:lastModifiedBy>OKUBO Yudai</cp:lastModifiedBy>
  <cp:revision>251</cp:revision>
  <dcterms:created xsi:type="dcterms:W3CDTF">2022-01-25T06:34:04Z</dcterms:created>
  <dcterms:modified xsi:type="dcterms:W3CDTF">2022-04-21T00:40:24Z</dcterms:modified>
</cp:coreProperties>
</file>